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72" r:id="rId6"/>
    <p:sldId id="267" r:id="rId7"/>
    <p:sldId id="277" r:id="rId8"/>
    <p:sldId id="264" r:id="rId9"/>
    <p:sldId id="269" r:id="rId10"/>
    <p:sldId id="278" r:id="rId11"/>
    <p:sldId id="279" r:id="rId12"/>
    <p:sldId id="280" r:id="rId13"/>
    <p:sldId id="281" r:id="rId14"/>
    <p:sldId id="282" r:id="rId15"/>
    <p:sldId id="283" r:id="rId16"/>
    <p:sldId id="284" r:id="rId17"/>
    <p:sldId id="285" r:id="rId18"/>
    <p:sldId id="286" r:id="rId19"/>
    <p:sldId id="287"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80" autoAdjust="0"/>
  </p:normalViewPr>
  <p:slideViewPr>
    <p:cSldViewPr>
      <p:cViewPr varScale="1">
        <p:scale>
          <a:sx n="116" d="100"/>
          <a:sy n="116" d="100"/>
        </p:scale>
        <p:origin x="390"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2/1/2018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2/1/2018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2/1/2018</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2/1/2018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990600"/>
            <a:ext cx="10511103" cy="3200400"/>
          </a:xfrm>
        </p:spPr>
        <p:txBody>
          <a:bodyPr/>
          <a:lstStyle/>
          <a:p>
            <a:r>
              <a:rPr lang="en-US" dirty="0" smtClean="0"/>
              <a:t>The Legalization of Marijuana</a:t>
            </a:r>
            <a:endParaRPr lang="en-US" dirty="0"/>
          </a:p>
        </p:txBody>
      </p:sp>
      <p:sp>
        <p:nvSpPr>
          <p:cNvPr id="3" name="Subtitle 2"/>
          <p:cNvSpPr>
            <a:spLocks noGrp="1"/>
          </p:cNvSpPr>
          <p:nvPr>
            <p:ph type="subTitle" idx="1"/>
          </p:nvPr>
        </p:nvSpPr>
        <p:spPr>
          <a:xfrm>
            <a:off x="0" y="4267200"/>
            <a:ext cx="12188825" cy="1371600"/>
          </a:xfrm>
        </p:spPr>
        <p:txBody>
          <a:bodyPr/>
          <a:lstStyle/>
          <a:p>
            <a:pPr algn="ctr"/>
            <a:r>
              <a:rPr lang="en-US" smtClean="0"/>
              <a:t>Is the Construction </a:t>
            </a:r>
            <a:r>
              <a:rPr lang="en-US" dirty="0" smtClean="0"/>
              <a:t>Industry about to go Up in Smoke?</a:t>
            </a:r>
            <a:endParaRPr lang="en-US" dirty="0" smtClean="0"/>
          </a:p>
          <a:p>
            <a:endParaRPr lang="en-US" dirty="0"/>
          </a:p>
        </p:txBody>
      </p:sp>
      <p:grpSp>
        <p:nvGrpSpPr>
          <p:cNvPr id="7" name="Group 6">
            <a:extLst>
              <a:ext uri="{FF2B5EF4-FFF2-40B4-BE49-F238E27FC236}">
                <a16:creationId xmlns:a16="http://schemas.microsoft.com/office/drawing/2014/main" xmlns="" id="{C352E185-CA9E-4068-B5FC-5FB2458EFEF2}"/>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2C6ECE42-EB43-4FD4-ACA3-306663B50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99202D42-1B4C-47A6-B992-E286597BAE47}"/>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10" name="Picture 9">
            <a:extLst>
              <a:ext uri="{FF2B5EF4-FFF2-40B4-BE49-F238E27FC236}">
                <a16:creationId xmlns:a16="http://schemas.microsoft.com/office/drawing/2014/main" xmlns="" id="{F29F9A56-3CF0-492C-9FBC-99CDC0F09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Questions not answered</a:t>
            </a:r>
            <a:endParaRPr lang="en-US" b="1" dirty="0"/>
          </a:p>
        </p:txBody>
      </p:sp>
      <p:sp>
        <p:nvSpPr>
          <p:cNvPr id="14" name="Content Placeholder 13"/>
          <p:cNvSpPr>
            <a:spLocks noGrp="1"/>
          </p:cNvSpPr>
          <p:nvPr>
            <p:ph idx="1"/>
          </p:nvPr>
        </p:nvSpPr>
        <p:spPr/>
        <p:txBody>
          <a:bodyPr>
            <a:normAutofit/>
          </a:bodyPr>
          <a:lstStyle/>
          <a:p>
            <a:pPr marL="342900" indent="-342900"/>
            <a:r>
              <a:rPr lang="en-CA" i="1" dirty="0" smtClean="0"/>
              <a:t>Is medical marijuana a prescription drug?</a:t>
            </a:r>
          </a:p>
          <a:p>
            <a:pPr marL="342900" indent="-342900"/>
            <a:r>
              <a:rPr lang="en-CA" i="1" dirty="0" smtClean="0"/>
              <a:t>How long do the risks associated with marijuana use last?</a:t>
            </a:r>
          </a:p>
          <a:p>
            <a:pPr marL="0" indent="0">
              <a:buNone/>
            </a:pPr>
            <a:endParaRPr lang="en-US"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281614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Statistics</a:t>
            </a:r>
            <a:endParaRPr lang="en-US" b="1" dirty="0"/>
          </a:p>
        </p:txBody>
      </p:sp>
      <p:sp>
        <p:nvSpPr>
          <p:cNvPr id="14" name="Content Placeholder 13"/>
          <p:cNvSpPr>
            <a:spLocks noGrp="1"/>
          </p:cNvSpPr>
          <p:nvPr>
            <p:ph idx="1"/>
          </p:nvPr>
        </p:nvSpPr>
        <p:spPr/>
        <p:txBody>
          <a:bodyPr>
            <a:normAutofit lnSpcReduction="10000"/>
          </a:bodyPr>
          <a:lstStyle/>
          <a:p>
            <a:pPr marL="0" indent="0">
              <a:buNone/>
            </a:pPr>
            <a:r>
              <a:rPr lang="en-CA" b="1" dirty="0" smtClean="0"/>
              <a:t>COLORADO</a:t>
            </a:r>
          </a:p>
          <a:p>
            <a:pPr marL="342900" indent="-342900"/>
            <a:r>
              <a:rPr lang="en-CA" dirty="0" smtClean="0"/>
              <a:t>Marijuana-related traffic deaths increased 48% in the three-year average (2013 – 2015) since Colorado legalized recreational marijuana compared to the three-year average (2010 – 2012) prior to legalization.</a:t>
            </a:r>
          </a:p>
          <a:p>
            <a:pPr marL="342900" indent="-342900"/>
            <a:r>
              <a:rPr lang="en-CA" dirty="0" smtClean="0"/>
              <a:t>During the same time, all traffic deaths increased 11%.</a:t>
            </a:r>
          </a:p>
          <a:p>
            <a:pPr marL="342900" indent="-342900"/>
            <a:r>
              <a:rPr lang="en-CA" dirty="0" smtClean="0"/>
              <a:t>Marijuana-related traffic deaths increased 62% from 71 to 115 persons after recreational marijuana was legalized in 2013.</a:t>
            </a:r>
          </a:p>
          <a:p>
            <a:pPr marL="342900" indent="-342900"/>
            <a:r>
              <a:rPr lang="en-CA" dirty="0" smtClean="0"/>
              <a:t>In 2009, Colorado marijuana-related traffic deaths involving operators testing positive for marijuana represented 10% of all traffic fatalities. By 2015, the number doubled to 21%</a:t>
            </a:r>
          </a:p>
          <a:p>
            <a:pPr marL="0" indent="0">
              <a:buNone/>
            </a:pPr>
            <a:endParaRPr lang="en-US"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51104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Statistics</a:t>
            </a:r>
            <a:endParaRPr lang="en-US" b="1"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9" name="Content Placeholder 13"/>
          <p:cNvSpPr>
            <a:spLocks noGrp="1"/>
          </p:cNvSpPr>
          <p:nvPr>
            <p:ph idx="1"/>
          </p:nvPr>
        </p:nvSpPr>
        <p:spPr/>
        <p:txBody>
          <a:bodyPr>
            <a:normAutofit/>
          </a:bodyPr>
          <a:lstStyle/>
          <a:p>
            <a:pPr marL="0" indent="0">
              <a:buNone/>
            </a:pPr>
            <a:r>
              <a:rPr lang="en-CA" b="1" dirty="0" smtClean="0"/>
              <a:t>WASHINGTON</a:t>
            </a:r>
          </a:p>
          <a:p>
            <a:pPr marL="342900" indent="-342900"/>
            <a:r>
              <a:rPr lang="en-CA" dirty="0" smtClean="0"/>
              <a:t>The percentage of drivers involved in fatal crashes who recently used marijuana more than doubled from eight to 17% between 2013 and 2014</a:t>
            </a:r>
          </a:p>
          <a:p>
            <a:pPr marL="342900" indent="-342900"/>
            <a:r>
              <a:rPr lang="en-CA" dirty="0" smtClean="0"/>
              <a:t>One in six drivers involved in fatal crashes in 2014 had recently used marijuana, which is the most recent data available.</a:t>
            </a:r>
          </a:p>
          <a:p>
            <a:pPr marL="0" indent="0">
              <a:buNone/>
            </a:pPr>
            <a:endParaRPr lang="en-US" dirty="0"/>
          </a:p>
        </p:txBody>
      </p:sp>
    </p:spTree>
    <p:extLst>
      <p:ext uri="{BB962C8B-B14F-4D97-AF65-F5344CB8AC3E}">
        <p14:creationId xmlns:p14="http://schemas.microsoft.com/office/powerpoint/2010/main" val="145017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Quotes</a:t>
            </a:r>
            <a:endParaRPr lang="en-US" b="1"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9" name="Content Placeholder 13"/>
          <p:cNvSpPr>
            <a:spLocks noGrp="1"/>
          </p:cNvSpPr>
          <p:nvPr>
            <p:ph idx="1"/>
          </p:nvPr>
        </p:nvSpPr>
        <p:spPr/>
        <p:txBody>
          <a:bodyPr>
            <a:normAutofit/>
          </a:bodyPr>
          <a:lstStyle/>
          <a:p>
            <a:pPr marL="0" indent="0">
              <a:buNone/>
            </a:pPr>
            <a:r>
              <a:rPr lang="en-CA" b="1" dirty="0" smtClean="0"/>
              <a:t>David Frame, OGCA</a:t>
            </a:r>
          </a:p>
          <a:p>
            <a:pPr marL="342900" indent="-342900"/>
            <a:r>
              <a:rPr lang="en-CA" dirty="0" smtClean="0"/>
              <a:t>Government officials on the provincial and federal level appear to be focusing more on rules related to the distribution and sale of pot than on its impact on workplace safety.</a:t>
            </a:r>
          </a:p>
          <a:p>
            <a:pPr marL="0" indent="0">
              <a:buNone/>
            </a:pPr>
            <a:endParaRPr lang="en-US" dirty="0"/>
          </a:p>
        </p:txBody>
      </p:sp>
    </p:spTree>
    <p:extLst>
      <p:ext uri="{BB962C8B-B14F-4D97-AF65-F5344CB8AC3E}">
        <p14:creationId xmlns:p14="http://schemas.microsoft.com/office/powerpoint/2010/main" val="4576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Question</a:t>
            </a:r>
            <a:endParaRPr lang="en-US" b="1"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9" name="Content Placeholder 13"/>
          <p:cNvSpPr>
            <a:spLocks noGrp="1"/>
          </p:cNvSpPr>
          <p:nvPr>
            <p:ph idx="1"/>
          </p:nvPr>
        </p:nvSpPr>
        <p:spPr/>
        <p:txBody>
          <a:bodyPr>
            <a:normAutofit/>
          </a:bodyPr>
          <a:lstStyle/>
          <a:p>
            <a:pPr marL="0" indent="0">
              <a:buNone/>
            </a:pPr>
            <a:endParaRPr lang="en-CA" b="1" dirty="0" smtClean="0"/>
          </a:p>
          <a:p>
            <a:pPr marL="0" indent="0">
              <a:buNone/>
            </a:pPr>
            <a:r>
              <a:rPr lang="en-CA" dirty="0" smtClean="0"/>
              <a:t>Why is Construction not designated as a safety-sensitive industry as others are?</a:t>
            </a:r>
          </a:p>
          <a:p>
            <a:pPr marL="0" indent="0">
              <a:buNone/>
            </a:pPr>
            <a:r>
              <a:rPr lang="en-CA" smtClean="0"/>
              <a:t>Such as:</a:t>
            </a:r>
            <a:endParaRPr lang="en-CA" dirty="0" smtClean="0"/>
          </a:p>
          <a:p>
            <a:pPr marL="342900" indent="-342900"/>
            <a:r>
              <a:rPr lang="en-CA" dirty="0" smtClean="0"/>
              <a:t>Diving (O. </a:t>
            </a:r>
            <a:r>
              <a:rPr lang="en-CA" dirty="0" err="1" smtClean="0"/>
              <a:t>Reg</a:t>
            </a:r>
            <a:r>
              <a:rPr lang="en-CA" dirty="0" smtClean="0"/>
              <a:t> 32/14)</a:t>
            </a:r>
          </a:p>
          <a:p>
            <a:pPr marL="342900" indent="-342900"/>
            <a:r>
              <a:rPr lang="en-CA" dirty="0" smtClean="0"/>
              <a:t>Oil / Gas (O. </a:t>
            </a:r>
            <a:r>
              <a:rPr lang="en-CA" dirty="0" err="1" smtClean="0"/>
              <a:t>Reg</a:t>
            </a:r>
            <a:r>
              <a:rPr lang="en-CA" dirty="0" smtClean="0"/>
              <a:t> 855)</a:t>
            </a:r>
          </a:p>
          <a:p>
            <a:pPr marL="342900" indent="-342900"/>
            <a:r>
              <a:rPr lang="en-CA" dirty="0" smtClean="0"/>
              <a:t>Mines &amp; Mining (O. </a:t>
            </a:r>
            <a:r>
              <a:rPr lang="en-CA" dirty="0" err="1" smtClean="0"/>
              <a:t>Reg</a:t>
            </a:r>
            <a:r>
              <a:rPr lang="en-CA" dirty="0" smtClean="0"/>
              <a:t> 854)</a:t>
            </a:r>
            <a:endParaRPr lang="en-US" dirty="0"/>
          </a:p>
        </p:txBody>
      </p:sp>
    </p:spTree>
    <p:extLst>
      <p:ext uri="{BB962C8B-B14F-4D97-AF65-F5344CB8AC3E}">
        <p14:creationId xmlns:p14="http://schemas.microsoft.com/office/powerpoint/2010/main" val="6868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Public Safety</a:t>
            </a:r>
            <a:endParaRPr lang="en-US" b="1"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9" name="Content Placeholder 13"/>
          <p:cNvSpPr>
            <a:spLocks noGrp="1"/>
          </p:cNvSpPr>
          <p:nvPr>
            <p:ph idx="1"/>
          </p:nvPr>
        </p:nvSpPr>
        <p:spPr/>
        <p:txBody>
          <a:bodyPr>
            <a:normAutofit/>
          </a:bodyPr>
          <a:lstStyle/>
          <a:p>
            <a:pPr marL="342900" indent="-342900"/>
            <a:r>
              <a:rPr lang="en-CA" dirty="0" smtClean="0"/>
              <a:t>There is no road-side detection device that effectively measures marijuana impairment, and no legal marijuana impairment threshold, so detection and deterrents of impaired drivers is inadequate.</a:t>
            </a:r>
          </a:p>
          <a:p>
            <a:pPr marL="342900" indent="-342900"/>
            <a:r>
              <a:rPr lang="en-CA" dirty="0" smtClean="0"/>
              <a:t>AAA Foundation for Traffic Safety reports that fatal motor vehicle crashes have more than doubled in states that have legalized recreational use of marijuana.</a:t>
            </a:r>
          </a:p>
          <a:p>
            <a:pPr marL="342900" indent="-342900"/>
            <a:r>
              <a:rPr lang="en-CA" dirty="0" smtClean="0"/>
              <a:t>Up to 40% of workplace fatalities are materially contributed to by marijuana and other drugs, and employers are held legally responsible to prevent workers from A&amp;D use at work.</a:t>
            </a:r>
          </a:p>
          <a:p>
            <a:pPr marL="342900" indent="-342900"/>
            <a:endParaRPr lang="en-CA" dirty="0" smtClean="0"/>
          </a:p>
        </p:txBody>
      </p:sp>
    </p:spTree>
    <p:extLst>
      <p:ext uri="{BB962C8B-B14F-4D97-AF65-F5344CB8AC3E}">
        <p14:creationId xmlns:p14="http://schemas.microsoft.com/office/powerpoint/2010/main" val="25670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9" name="Content Placeholder 13"/>
          <p:cNvSpPr>
            <a:spLocks noGrp="1"/>
          </p:cNvSpPr>
          <p:nvPr>
            <p:ph idx="1"/>
          </p:nvPr>
        </p:nvSpPr>
        <p:spPr/>
        <p:txBody>
          <a:bodyPr>
            <a:normAutofit/>
          </a:bodyPr>
          <a:lstStyle/>
          <a:p>
            <a:pPr marL="0" indent="0">
              <a:buNone/>
            </a:pPr>
            <a:endParaRPr lang="en-CA" b="1" dirty="0" smtClean="0"/>
          </a:p>
          <a:p>
            <a:pPr marL="0" indent="0">
              <a:buNone/>
            </a:pPr>
            <a:r>
              <a:rPr lang="en-CA" dirty="0" smtClean="0"/>
              <a:t>Thanks to the Addiction and Mental Health group </a:t>
            </a:r>
            <a:r>
              <a:rPr lang="en-CA" dirty="0"/>
              <a:t>and to Norm Keith of </a:t>
            </a:r>
            <a:r>
              <a:rPr lang="en-CA" dirty="0" err="1"/>
              <a:t>Fasken</a:t>
            </a:r>
            <a:r>
              <a:rPr lang="en-CA" dirty="0"/>
              <a:t> Martineau </a:t>
            </a:r>
            <a:r>
              <a:rPr lang="en-CA" dirty="0" smtClean="0"/>
              <a:t>for their assistance in creating this presentation.</a:t>
            </a:r>
            <a:endParaRPr lang="en-US" dirty="0"/>
          </a:p>
          <a:p>
            <a:pPr marL="0" indent="0">
              <a:buNone/>
            </a:pPr>
            <a:endParaRPr lang="en-CA" dirty="0" smtClean="0"/>
          </a:p>
          <a:p>
            <a:pPr marL="0" indent="0">
              <a:buNone/>
            </a:pPr>
            <a:endParaRPr lang="en-US" dirty="0"/>
          </a:p>
        </p:txBody>
      </p:sp>
      <p:sp>
        <p:nvSpPr>
          <p:cNvPr id="2" name="Title 1"/>
          <p:cNvSpPr>
            <a:spLocks noGrp="1"/>
          </p:cNvSpPr>
          <p:nvPr>
            <p:ph type="title"/>
          </p:nvPr>
        </p:nvSpPr>
        <p:spPr/>
        <p:txBody>
          <a:bodyPr/>
          <a:lstStyle/>
          <a:p>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613" y="4659613"/>
            <a:ext cx="5181600" cy="1019175"/>
          </a:xfrm>
          <a:prstGeom prst="rect">
            <a:avLst/>
          </a:prstGeom>
        </p:spPr>
      </p:pic>
    </p:spTree>
    <p:extLst>
      <p:ext uri="{BB962C8B-B14F-4D97-AF65-F5344CB8AC3E}">
        <p14:creationId xmlns:p14="http://schemas.microsoft.com/office/powerpoint/2010/main" val="41282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OGCA’s Mission</a:t>
            </a:r>
            <a:endParaRPr lang="en-US" b="1"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2" name="Content Placeholder 1"/>
          <p:cNvSpPr>
            <a:spLocks noGrp="1"/>
          </p:cNvSpPr>
          <p:nvPr>
            <p:ph idx="1"/>
          </p:nvPr>
        </p:nvSpPr>
        <p:spPr/>
        <p:txBody>
          <a:bodyPr/>
          <a:lstStyle/>
          <a:p>
            <a:r>
              <a:rPr lang="en-CA" dirty="0" smtClean="0"/>
              <a:t>The OGCA promotes safety excellence and work to prevent accidents among association members and within the industry.</a:t>
            </a:r>
          </a:p>
          <a:p>
            <a:r>
              <a:rPr lang="en-CA" dirty="0" smtClean="0"/>
              <a:t>The OGCA affirms its support for the prevention of injuries, illness, accidents and fatalities in the workplace.</a:t>
            </a:r>
          </a:p>
          <a:p>
            <a:r>
              <a:rPr lang="en-CA" dirty="0" smtClean="0"/>
              <a:t>The OGCA urges the management of its member companies to adopt and administer safety programs and policies consistent with the </a:t>
            </a:r>
            <a:r>
              <a:rPr lang="en-CA" i="1" dirty="0" smtClean="0"/>
              <a:t>Occupational Health and Safety Act</a:t>
            </a:r>
            <a:r>
              <a:rPr lang="en-CA" dirty="0" smtClean="0"/>
              <a:t> and Regulations on all projects, and encourages construction employers and employees to cooperate in such programs in the interest of accident-free jobsites.</a:t>
            </a:r>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Addiction is a Huge Cost Driver</a:t>
            </a:r>
            <a:endParaRPr lang="en-US" dirty="0"/>
          </a:p>
        </p:txBody>
      </p:sp>
      <p:sp>
        <p:nvSpPr>
          <p:cNvPr id="3" name="Text Placeholder 2"/>
          <p:cNvSpPr>
            <a:spLocks noGrp="1"/>
          </p:cNvSpPr>
          <p:nvPr>
            <p:ph type="body" idx="1"/>
          </p:nvPr>
        </p:nvSpPr>
        <p:spPr>
          <a:xfrm>
            <a:off x="1293812" y="1676399"/>
            <a:ext cx="10210799" cy="4191001"/>
          </a:xfrm>
        </p:spPr>
        <p:txBody>
          <a:bodyPr/>
          <a:lstStyle/>
          <a:p>
            <a:r>
              <a:rPr lang="en-CA" sz="3000" b="1" dirty="0">
                <a:cs typeface="Arial" panose="020B0604020202020204" pitchFamily="34" charset="0"/>
              </a:rPr>
              <a:t>Construction</a:t>
            </a:r>
            <a:r>
              <a:rPr lang="en-CA" sz="3000" dirty="0">
                <a:cs typeface="Arial" panose="020B0604020202020204" pitchFamily="34" charset="0"/>
              </a:rPr>
              <a:t> </a:t>
            </a:r>
            <a:r>
              <a:rPr lang="en-CA" sz="3000" b="1" dirty="0">
                <a:cs typeface="Arial" panose="020B0604020202020204" pitchFamily="34" charset="0"/>
              </a:rPr>
              <a:t>Industry </a:t>
            </a:r>
            <a:r>
              <a:rPr lang="en-CA" sz="3000" b="1" dirty="0" smtClean="0">
                <a:cs typeface="Arial" panose="020B0604020202020204" pitchFamily="34" charset="0"/>
              </a:rPr>
              <a:t>Stats:</a:t>
            </a:r>
          </a:p>
          <a:p>
            <a:endParaRPr lang="en-CA" sz="3000" b="1" dirty="0">
              <a:cs typeface="Arial" panose="020B0604020202020204" pitchFamily="34" charset="0"/>
            </a:endParaRPr>
          </a:p>
          <a:p>
            <a:pPr marL="342900" indent="-342900">
              <a:buFont typeface="Arial" panose="020B0604020202020204" pitchFamily="34" charset="0"/>
              <a:buChar char="•"/>
            </a:pPr>
            <a:r>
              <a:rPr lang="en-CA" dirty="0" smtClean="0">
                <a:cs typeface="Arial" panose="020B0604020202020204" pitchFamily="34" charset="0"/>
              </a:rPr>
              <a:t>2</a:t>
            </a:r>
            <a:r>
              <a:rPr lang="en-CA" baseline="30000" dirty="0" smtClean="0">
                <a:cs typeface="Arial" panose="020B0604020202020204" pitchFamily="34" charset="0"/>
              </a:rPr>
              <a:t>nd</a:t>
            </a:r>
            <a:r>
              <a:rPr lang="en-CA" dirty="0" smtClean="0">
                <a:cs typeface="Arial" panose="020B0604020202020204" pitchFamily="34" charset="0"/>
              </a:rPr>
              <a:t>  </a:t>
            </a:r>
            <a:r>
              <a:rPr lang="en-CA" dirty="0">
                <a:cs typeface="Arial" panose="020B0604020202020204" pitchFamily="34" charset="0"/>
              </a:rPr>
              <a:t>highest substance use as an </a:t>
            </a:r>
            <a:r>
              <a:rPr lang="en-CA" dirty="0" smtClean="0">
                <a:cs typeface="Arial" panose="020B0604020202020204" pitchFamily="34" charset="0"/>
              </a:rPr>
              <a:t>industry</a:t>
            </a:r>
          </a:p>
          <a:p>
            <a:pPr marL="342900" indent="-342900">
              <a:buFont typeface="Arial" panose="020B0604020202020204" pitchFamily="34" charset="0"/>
              <a:buChar char="•"/>
            </a:pPr>
            <a:r>
              <a:rPr lang="en-CA" dirty="0" smtClean="0">
                <a:cs typeface="Arial" panose="020B0604020202020204" pitchFamily="34" charset="0"/>
              </a:rPr>
              <a:t>Highest </a:t>
            </a:r>
            <a:r>
              <a:rPr lang="en-CA" dirty="0">
                <a:cs typeface="Arial" panose="020B0604020202020204" pitchFamily="34" charset="0"/>
              </a:rPr>
              <a:t>fatality rate due to substance </a:t>
            </a:r>
            <a:r>
              <a:rPr lang="en-CA" dirty="0" smtClean="0">
                <a:cs typeface="Arial" panose="020B0604020202020204" pitchFamily="34" charset="0"/>
              </a:rPr>
              <a:t>abuse</a:t>
            </a:r>
          </a:p>
          <a:p>
            <a:pPr marL="342900" indent="-342900">
              <a:buFont typeface="Arial" panose="020B0604020202020204" pitchFamily="34" charset="0"/>
              <a:buChar char="•"/>
            </a:pPr>
            <a:r>
              <a:rPr lang="en-US" dirty="0" smtClean="0">
                <a:cs typeface="Arial" panose="020B0604020202020204" pitchFamily="34" charset="0"/>
              </a:rPr>
              <a:t>Problem </a:t>
            </a:r>
            <a:r>
              <a:rPr lang="en-US" dirty="0">
                <a:cs typeface="Arial" panose="020B0604020202020204" pitchFamily="34" charset="0"/>
              </a:rPr>
              <a:t>drinkers 2-3x more likely to have industrial </a:t>
            </a:r>
            <a:r>
              <a:rPr lang="en-US" dirty="0" smtClean="0">
                <a:cs typeface="Arial" panose="020B0604020202020204" pitchFamily="34" charset="0"/>
              </a:rPr>
              <a:t>accidents … </a:t>
            </a:r>
            <a:r>
              <a:rPr lang="en-US" altLang="en-US" dirty="0">
                <a:cs typeface="Arial" panose="020B0604020202020204" pitchFamily="34" charset="0"/>
              </a:rPr>
              <a:t>Make more than twice as many workers’ compensation claims &amp; absent 50% more often.</a:t>
            </a:r>
          </a:p>
          <a:p>
            <a:pPr>
              <a:lnSpc>
                <a:spcPct val="100000"/>
              </a:lnSpc>
              <a:defRPr/>
            </a:pPr>
            <a:endParaRPr lang="en-US" altLang="en-US" sz="900" dirty="0">
              <a:latin typeface="Raleway"/>
              <a:cs typeface="Arial" panose="020B0604020202020204" pitchFamily="34" charset="0"/>
            </a:endParaRPr>
          </a:p>
          <a:p>
            <a:pPr>
              <a:lnSpc>
                <a:spcPct val="100000"/>
              </a:lnSpc>
              <a:defRPr/>
            </a:pPr>
            <a:r>
              <a:rPr lang="en-US" altLang="en-US" sz="900" dirty="0">
                <a:latin typeface="Raleway"/>
                <a:cs typeface="Arial" panose="020B0604020202020204" pitchFamily="34" charset="0"/>
              </a:rPr>
              <a:t>(CSAP) </a:t>
            </a:r>
            <a:r>
              <a:rPr lang="en-CA" sz="900" dirty="0">
                <a:latin typeface="Raleway"/>
                <a:cs typeface="Arial" panose="020B0604020202020204" pitchFamily="34" charset="0"/>
              </a:rPr>
              <a:t>Contractor Safety Assessment Program</a:t>
            </a:r>
            <a:endParaRPr lang="en-US" sz="900" dirty="0">
              <a:latin typeface="Raleway"/>
              <a:cs typeface="Arial" panose="020B0604020202020204" pitchFamily="34" charset="0"/>
            </a:endParaRPr>
          </a:p>
          <a:p>
            <a:pPr>
              <a:lnSpc>
                <a:spcPct val="100000"/>
              </a:lnSpc>
              <a:defRPr/>
            </a:pPr>
            <a:endParaRPr lang="en-US" altLang="en-US" sz="900" dirty="0">
              <a:latin typeface="Raleway"/>
              <a:cs typeface="Arial" panose="020B0604020202020204" pitchFamily="34" charset="0"/>
            </a:endParaRPr>
          </a:p>
          <a:p>
            <a:endParaRPr lang="en-CA" dirty="0"/>
          </a:p>
          <a:p>
            <a:endParaRPr lang="en-US" dirty="0"/>
          </a:p>
        </p:txBody>
      </p:sp>
      <p:grpSp>
        <p:nvGrpSpPr>
          <p:cNvPr id="7" name="Group 6">
            <a:extLst>
              <a:ext uri="{FF2B5EF4-FFF2-40B4-BE49-F238E27FC236}">
                <a16:creationId xmlns:a16="http://schemas.microsoft.com/office/drawing/2014/main" xmlns="" id="{B587CEC6-6B77-4708-8FC5-BB0A0893A491}"/>
              </a:ext>
            </a:extLst>
          </p:cNvPr>
          <p:cNvGrpSpPr/>
          <p:nvPr/>
        </p:nvGrpSpPr>
        <p:grpSpPr>
          <a:xfrm>
            <a:off x="7008812" y="6400800"/>
            <a:ext cx="4796105" cy="344444"/>
            <a:chOff x="5942012" y="6324600"/>
            <a:chExt cx="5177105" cy="420644"/>
          </a:xfrm>
        </p:grpSpPr>
        <p:pic>
          <p:nvPicPr>
            <p:cNvPr id="8" name="Picture 7">
              <a:extLst>
                <a:ext uri="{FF2B5EF4-FFF2-40B4-BE49-F238E27FC236}">
                  <a16:creationId xmlns:a16="http://schemas.microsoft.com/office/drawing/2014/main" xmlns="" id="{57920FA3-0EA6-41DC-9468-3C9113A18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9" name="TextBox 8">
              <a:extLst>
                <a:ext uri="{FF2B5EF4-FFF2-40B4-BE49-F238E27FC236}">
                  <a16:creationId xmlns:a16="http://schemas.microsoft.com/office/drawing/2014/main" xmlns="" id="{E1EA768B-8924-455B-93BF-90A38BB9630B}"/>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10" name="Picture 9">
            <a:extLst>
              <a:ext uri="{FF2B5EF4-FFF2-40B4-BE49-F238E27FC236}">
                <a16:creationId xmlns:a16="http://schemas.microsoft.com/office/drawing/2014/main" xmlns="" id="{EB620923-3608-43A4-BA8F-F932852E4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Mental Health is </a:t>
            </a:r>
            <a:r>
              <a:rPr lang="en-CA" b="1" dirty="0" smtClean="0"/>
              <a:t>Brain </a:t>
            </a:r>
            <a:r>
              <a:rPr lang="en-CA" b="1" dirty="0"/>
              <a:t>Health</a:t>
            </a:r>
            <a:endParaRPr lang="en-US" b="1" dirty="0"/>
          </a:p>
        </p:txBody>
      </p:sp>
      <p:pic>
        <p:nvPicPr>
          <p:cNvPr id="10" name="Picture 9"/>
          <p:cNvPicPr>
            <a:picLocks noChangeAspect="1"/>
          </p:cNvPicPr>
          <p:nvPr/>
        </p:nvPicPr>
        <p:blipFill>
          <a:blip r:embed="rId2"/>
          <a:stretch>
            <a:fillRect/>
          </a:stretch>
        </p:blipFill>
        <p:spPr>
          <a:xfrm>
            <a:off x="1293810" y="2310188"/>
            <a:ext cx="2347163" cy="2170364"/>
          </a:xfrm>
          <a:prstGeom prst="rect">
            <a:avLst/>
          </a:prstGeom>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1" y="2401595"/>
            <a:ext cx="2273300" cy="1987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484" y="2355310"/>
            <a:ext cx="2016224" cy="1987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667291" y="4509610"/>
            <a:ext cx="1600200" cy="757130"/>
          </a:xfrm>
          <a:prstGeom prst="rect">
            <a:avLst/>
          </a:prstGeom>
          <a:noFill/>
        </p:spPr>
        <p:txBody>
          <a:bodyPr wrap="square" rtlCol="0">
            <a:spAutoFit/>
          </a:bodyPr>
          <a:lstStyle/>
          <a:p>
            <a:pPr algn="ctr">
              <a:lnSpc>
                <a:spcPct val="90000"/>
              </a:lnSpc>
            </a:pPr>
            <a:r>
              <a:rPr lang="en-CA" sz="2400" b="1" dirty="0" smtClean="0">
                <a:latin typeface="Century Gothic" panose="020B0502020202020204" pitchFamily="34" charset="0"/>
              </a:rPr>
              <a:t>Healthy</a:t>
            </a:r>
          </a:p>
          <a:p>
            <a:pPr algn="ctr">
              <a:lnSpc>
                <a:spcPct val="90000"/>
              </a:lnSpc>
            </a:pPr>
            <a:r>
              <a:rPr lang="en-CA" sz="2400" b="1" dirty="0" smtClean="0">
                <a:latin typeface="Century Gothic" panose="020B0502020202020204" pitchFamily="34" charset="0"/>
              </a:rPr>
              <a:t> Brain</a:t>
            </a:r>
            <a:endParaRPr lang="en-US" sz="2400" b="1" dirty="0">
              <a:latin typeface="Century Gothic" panose="020B0502020202020204" pitchFamily="34" charset="0"/>
            </a:endParaRPr>
          </a:p>
        </p:txBody>
      </p:sp>
      <p:sp>
        <p:nvSpPr>
          <p:cNvPr id="15" name="TextBox 14"/>
          <p:cNvSpPr txBox="1"/>
          <p:nvPr/>
        </p:nvSpPr>
        <p:spPr>
          <a:xfrm>
            <a:off x="4764085" y="4509610"/>
            <a:ext cx="2660651" cy="1421928"/>
          </a:xfrm>
          <a:prstGeom prst="rect">
            <a:avLst/>
          </a:prstGeom>
          <a:noFill/>
        </p:spPr>
        <p:txBody>
          <a:bodyPr wrap="square" rtlCol="0">
            <a:spAutoFit/>
          </a:bodyPr>
          <a:lstStyle/>
          <a:p>
            <a:pPr algn="ctr">
              <a:lnSpc>
                <a:spcPct val="90000"/>
              </a:lnSpc>
            </a:pPr>
            <a:r>
              <a:rPr lang="en-CA" sz="2400" b="1" dirty="0" smtClean="0">
                <a:latin typeface="Century Gothic" panose="020B0502020202020204" pitchFamily="34" charset="0"/>
              </a:rPr>
              <a:t>38 yr. old</a:t>
            </a:r>
          </a:p>
          <a:p>
            <a:pPr algn="ctr">
              <a:lnSpc>
                <a:spcPct val="90000"/>
              </a:lnSpc>
            </a:pPr>
            <a:r>
              <a:rPr lang="en-CA" sz="2400" b="1" dirty="0" smtClean="0">
                <a:latin typeface="Century Gothic" panose="020B0502020202020204" pitchFamily="34" charset="0"/>
              </a:rPr>
              <a:t>17 </a:t>
            </a:r>
            <a:r>
              <a:rPr lang="en-CA" sz="2400" b="1" dirty="0" err="1" smtClean="0">
                <a:latin typeface="Century Gothic" panose="020B0502020202020204" pitchFamily="34" charset="0"/>
              </a:rPr>
              <a:t>yrs</a:t>
            </a:r>
            <a:r>
              <a:rPr lang="en-CA" sz="2400" b="1" dirty="0" smtClean="0">
                <a:latin typeface="Century Gothic" panose="020B0502020202020204" pitchFamily="34" charset="0"/>
              </a:rPr>
              <a:t> Alcohol</a:t>
            </a:r>
          </a:p>
          <a:p>
            <a:pPr algn="ctr">
              <a:lnSpc>
                <a:spcPct val="90000"/>
              </a:lnSpc>
            </a:pPr>
            <a:r>
              <a:rPr lang="en-CA" sz="2400" b="1" dirty="0" smtClean="0">
                <a:latin typeface="Century Gothic" panose="020B0502020202020204" pitchFamily="34" charset="0"/>
              </a:rPr>
              <a:t>Heavy Weekend Use</a:t>
            </a:r>
            <a:endParaRPr lang="en-US" sz="2400" b="1" dirty="0">
              <a:latin typeface="Century Gothic" panose="020B0502020202020204" pitchFamily="34" charset="0"/>
            </a:endParaRPr>
          </a:p>
        </p:txBody>
      </p:sp>
      <p:sp>
        <p:nvSpPr>
          <p:cNvPr id="16" name="TextBox 15"/>
          <p:cNvSpPr txBox="1"/>
          <p:nvPr/>
        </p:nvSpPr>
        <p:spPr>
          <a:xfrm>
            <a:off x="8425296" y="4480552"/>
            <a:ext cx="2514600" cy="1089529"/>
          </a:xfrm>
          <a:prstGeom prst="rect">
            <a:avLst/>
          </a:prstGeom>
          <a:noFill/>
        </p:spPr>
        <p:txBody>
          <a:bodyPr wrap="square" rtlCol="0">
            <a:spAutoFit/>
          </a:bodyPr>
          <a:lstStyle/>
          <a:p>
            <a:pPr algn="ctr">
              <a:lnSpc>
                <a:spcPct val="90000"/>
              </a:lnSpc>
            </a:pPr>
            <a:r>
              <a:rPr lang="en-CA" sz="2400" b="1" dirty="0" smtClean="0">
                <a:latin typeface="Century Gothic" panose="020B0502020202020204" pitchFamily="34" charset="0"/>
              </a:rPr>
              <a:t>Stressed Out Brain</a:t>
            </a:r>
          </a:p>
          <a:p>
            <a:pPr algn="ctr">
              <a:lnSpc>
                <a:spcPct val="90000"/>
              </a:lnSpc>
            </a:pPr>
            <a:r>
              <a:rPr lang="en-CA" sz="2400" b="1" dirty="0" smtClean="0">
                <a:latin typeface="Century Gothic" panose="020B0502020202020204" pitchFamily="34" charset="0"/>
              </a:rPr>
              <a:t>e.g. Depression</a:t>
            </a:r>
            <a:endParaRPr lang="en-US" sz="2400" b="1" dirty="0">
              <a:latin typeface="Century Gothic" panose="020B0502020202020204" pitchFamily="34" charset="0"/>
            </a:endParaRPr>
          </a:p>
        </p:txBody>
      </p:sp>
      <p:sp>
        <p:nvSpPr>
          <p:cNvPr id="17" name="TextBox 16"/>
          <p:cNvSpPr txBox="1"/>
          <p:nvPr/>
        </p:nvSpPr>
        <p:spPr>
          <a:xfrm>
            <a:off x="378596" y="5931538"/>
            <a:ext cx="11354615" cy="498598"/>
          </a:xfrm>
          <a:prstGeom prst="rect">
            <a:avLst/>
          </a:prstGeom>
          <a:noFill/>
        </p:spPr>
        <p:txBody>
          <a:bodyPr wrap="square" rtlCol="0">
            <a:spAutoFit/>
          </a:bodyPr>
          <a:lstStyle/>
          <a:p>
            <a:pPr fontAlgn="auto">
              <a:spcBef>
                <a:spcPct val="20000"/>
              </a:spcBef>
              <a:spcAft>
                <a:spcPts val="0"/>
              </a:spcAft>
            </a:pPr>
            <a:r>
              <a:rPr kumimoji="1" lang="en-CA" sz="1200" dirty="0">
                <a:solidFill>
                  <a:prstClr val="black">
                    <a:lumMod val="50000"/>
                    <a:lumOff val="50000"/>
                  </a:prstClr>
                </a:solidFill>
              </a:rPr>
              <a:t>Source: Brain SPECT Imaging in Complex Psychiatric Cases: An Evidence-Based, Underutilized Tool- M.Trujillo et al (2011) </a:t>
            </a:r>
          </a:p>
          <a:p>
            <a:pPr lvl="0" fontAlgn="auto">
              <a:spcBef>
                <a:spcPct val="20000"/>
              </a:spcBef>
              <a:spcAft>
                <a:spcPts val="0"/>
              </a:spcAft>
            </a:pPr>
            <a:r>
              <a:rPr kumimoji="1" lang="en-CA" sz="1200" dirty="0" smtClean="0">
                <a:solidFill>
                  <a:prstClr val="black">
                    <a:lumMod val="50000"/>
                    <a:lumOff val="50000"/>
                  </a:prstClr>
                </a:solidFill>
              </a:rPr>
              <a:t>&amp;    http</a:t>
            </a:r>
            <a:r>
              <a:rPr kumimoji="1" lang="en-CA" sz="1200" dirty="0">
                <a:solidFill>
                  <a:prstClr val="black">
                    <a:lumMod val="50000"/>
                    <a:lumOff val="50000"/>
                  </a:prstClr>
                </a:solidFill>
              </a:rPr>
              <a:t>://www.amenclinics.com/index.php/the-science/spect-gallery/item/depression?category_id=129#overview</a:t>
            </a:r>
          </a:p>
        </p:txBody>
      </p:sp>
    </p:spTree>
    <p:extLst>
      <p:ext uri="{BB962C8B-B14F-4D97-AF65-F5344CB8AC3E}">
        <p14:creationId xmlns:p14="http://schemas.microsoft.com/office/powerpoint/2010/main" val="174046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66C3FB8-E5D4-4242-8EF4-E91CF3708198}"/>
              </a:ext>
            </a:extLst>
          </p:cNvPr>
          <p:cNvGrpSpPr/>
          <p:nvPr/>
        </p:nvGrpSpPr>
        <p:grpSpPr>
          <a:xfrm>
            <a:off x="7008812" y="6400800"/>
            <a:ext cx="4796105" cy="344444"/>
            <a:chOff x="5942012" y="6324600"/>
            <a:chExt cx="5177105" cy="420644"/>
          </a:xfrm>
        </p:grpSpPr>
        <p:pic>
          <p:nvPicPr>
            <p:cNvPr id="4" name="Picture 3">
              <a:extLst>
                <a:ext uri="{FF2B5EF4-FFF2-40B4-BE49-F238E27FC236}">
                  <a16:creationId xmlns:a16="http://schemas.microsoft.com/office/drawing/2014/main" xmlns="" id="{306C3708-6130-4D9B-844A-6599AF8215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5" name="TextBox 4">
              <a:extLst>
                <a:ext uri="{FF2B5EF4-FFF2-40B4-BE49-F238E27FC236}">
                  <a16:creationId xmlns:a16="http://schemas.microsoft.com/office/drawing/2014/main" xmlns="" id="{456C5AD7-F59F-4DBA-8616-E458982D5A44}"/>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6" name="Picture 5">
            <a:extLst>
              <a:ext uri="{FF2B5EF4-FFF2-40B4-BE49-F238E27FC236}">
                <a16:creationId xmlns:a16="http://schemas.microsoft.com/office/drawing/2014/main" xmlns="" id="{5CCD77D0-9311-48E7-A7D6-6FEEB84C7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7" name="TextBox 6"/>
          <p:cNvSpPr txBox="1"/>
          <p:nvPr/>
        </p:nvSpPr>
        <p:spPr>
          <a:xfrm>
            <a:off x="287523" y="476672"/>
            <a:ext cx="11901301" cy="1200329"/>
          </a:xfrm>
          <a:prstGeom prst="rect">
            <a:avLst/>
          </a:prstGeom>
          <a:noFill/>
        </p:spPr>
        <p:txBody>
          <a:bodyPr wrap="square" rtlCol="0">
            <a:spAutoFit/>
          </a:bodyPr>
          <a:lstStyle/>
          <a:p>
            <a:pPr algn="ctr"/>
            <a:r>
              <a:rPr lang="en-CA" sz="3600" dirty="0">
                <a:solidFill>
                  <a:schemeClr val="tx2"/>
                </a:solidFill>
                <a:effectLst>
                  <a:outerShdw blurRad="63500" dist="38100" dir="5400000" algn="t" rotWithShape="0">
                    <a:prstClr val="black">
                      <a:alpha val="25000"/>
                    </a:prstClr>
                  </a:outerShdw>
                </a:effectLst>
                <a:latin typeface="+mn-lt"/>
                <a:ea typeface="+mj-ea"/>
                <a:cs typeface="+mj-cs"/>
              </a:rPr>
              <a:t>HOW FAR DOES THE DUTY TO ACCOMMODATE EMPLOYEES USING MEDICAL MARIJUANA EXTEND?</a:t>
            </a:r>
          </a:p>
        </p:txBody>
      </p:sp>
      <p:sp>
        <p:nvSpPr>
          <p:cNvPr id="9" name="Content Placeholder 2"/>
          <p:cNvSpPr txBox="1">
            <a:spLocks/>
          </p:cNvSpPr>
          <p:nvPr/>
        </p:nvSpPr>
        <p:spPr>
          <a:xfrm>
            <a:off x="921719" y="2087778"/>
            <a:ext cx="10883198" cy="4221542"/>
          </a:xfrm>
          <a:prstGeom prst="rect">
            <a:avLst/>
          </a:prstGeom>
        </p:spPr>
        <p:txBody>
          <a:bodyPr>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342900" indent="-342900"/>
            <a:r>
              <a:rPr lang="en-CA" sz="2000" b="1" dirty="0" smtClean="0"/>
              <a:t>Human rights legislation requires </a:t>
            </a:r>
            <a:r>
              <a:rPr lang="en-CA" sz="2000" dirty="0" smtClean="0"/>
              <a:t>that a disabled employee be accommodated. </a:t>
            </a:r>
          </a:p>
          <a:p>
            <a:pPr marL="0" indent="0">
              <a:buFont typeface="Arial" pitchFamily="34" charset="0"/>
              <a:buNone/>
            </a:pPr>
            <a:endParaRPr lang="en-CA" sz="800" b="1" dirty="0" smtClean="0"/>
          </a:p>
          <a:p>
            <a:pPr marL="285750" indent="-285750"/>
            <a:r>
              <a:rPr lang="en-CA" sz="1800" b="1" dirty="0" smtClean="0"/>
              <a:t>Authorization for medical marijuana </a:t>
            </a:r>
            <a:r>
              <a:rPr lang="en-CA" sz="2000" b="1" u="sng" dirty="0" smtClean="0"/>
              <a:t>DOES NOT </a:t>
            </a:r>
            <a:r>
              <a:rPr lang="en-CA" sz="1800" b="1" dirty="0" smtClean="0"/>
              <a:t>entitle an employee to:</a:t>
            </a:r>
          </a:p>
          <a:p>
            <a:pPr lvl="1">
              <a:buFont typeface="Wingdings" panose="05000000000000000000" pitchFamily="2" charset="2"/>
              <a:buChar char="Ø"/>
            </a:pPr>
            <a:r>
              <a:rPr lang="en-CA" sz="1800" dirty="0" smtClean="0"/>
              <a:t>Be impaired at work;</a:t>
            </a:r>
          </a:p>
          <a:p>
            <a:pPr lvl="1">
              <a:buFont typeface="Wingdings" panose="05000000000000000000" pitchFamily="2" charset="2"/>
              <a:buChar char="Ø"/>
            </a:pPr>
            <a:r>
              <a:rPr lang="en-CA" sz="1800" dirty="0" smtClean="0"/>
              <a:t>Compromise his or her safety, or the safety of others;</a:t>
            </a:r>
          </a:p>
          <a:p>
            <a:pPr lvl="1">
              <a:buFont typeface="Wingdings" panose="05000000000000000000" pitchFamily="2" charset="2"/>
              <a:buChar char="Ø"/>
            </a:pPr>
            <a:r>
              <a:rPr lang="en-CA" sz="1800" dirty="0" smtClean="0"/>
              <a:t>To smoke in the workplace. Smoke-free laws apply to smoking marijuana in the same way they do to regular cigarettes;</a:t>
            </a:r>
          </a:p>
          <a:p>
            <a:pPr lvl="1">
              <a:buFont typeface="Wingdings" panose="05000000000000000000" pitchFamily="2" charset="2"/>
              <a:buChar char="Ø"/>
            </a:pPr>
            <a:r>
              <a:rPr lang="en-CA" sz="1800" dirty="0" smtClean="0"/>
              <a:t>Unexcused absences or late arrivals</a:t>
            </a:r>
          </a:p>
          <a:p>
            <a:pPr marL="457200" lvl="1" indent="0">
              <a:buFont typeface="Euphemia" pitchFamily="34" charset="0"/>
              <a:buNone/>
            </a:pPr>
            <a:endParaRPr lang="en-CA" sz="1000" dirty="0" smtClean="0"/>
          </a:p>
          <a:p>
            <a:r>
              <a:rPr lang="en-CA" sz="1800" b="1" dirty="0" smtClean="0"/>
              <a:t>The employer is, however, required to </a:t>
            </a:r>
            <a:r>
              <a:rPr lang="en-CA" sz="1800" dirty="0" smtClean="0"/>
              <a:t>attempt to find suitable workplace accommodation for disabled employees who have a prescription for medical marijuana use, just as would be required for any other disabled employee with a medical drug prescription.</a:t>
            </a:r>
          </a:p>
          <a:p>
            <a:endParaRPr lang="en-CA" sz="1800"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arn(inVertic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arn(inVertic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barn(inVertical)">
                                      <p:cBhvr>
                                        <p:cTn id="3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186AEC2-0B10-4D03-AE81-C54FD3901467}"/>
              </a:ext>
            </a:extLst>
          </p:cNvPr>
          <p:cNvGrpSpPr/>
          <p:nvPr/>
        </p:nvGrpSpPr>
        <p:grpSpPr>
          <a:xfrm>
            <a:off x="7008812" y="6400800"/>
            <a:ext cx="4796105" cy="344444"/>
            <a:chOff x="5942012" y="6324600"/>
            <a:chExt cx="5177105" cy="420644"/>
          </a:xfrm>
        </p:grpSpPr>
        <p:pic>
          <p:nvPicPr>
            <p:cNvPr id="3" name="Picture 2">
              <a:extLst>
                <a:ext uri="{FF2B5EF4-FFF2-40B4-BE49-F238E27FC236}">
                  <a16:creationId xmlns:a16="http://schemas.microsoft.com/office/drawing/2014/main" xmlns="" id="{5191FBAF-D811-4245-AB67-523B5DEF4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4" name="TextBox 3">
              <a:extLst>
                <a:ext uri="{FF2B5EF4-FFF2-40B4-BE49-F238E27FC236}">
                  <a16:creationId xmlns:a16="http://schemas.microsoft.com/office/drawing/2014/main" xmlns="" id="{45E1D47A-B5A8-4769-A66E-B43E7D3E75E4}"/>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5" name="Picture 4">
            <a:extLst>
              <a:ext uri="{FF2B5EF4-FFF2-40B4-BE49-F238E27FC236}">
                <a16:creationId xmlns:a16="http://schemas.microsoft.com/office/drawing/2014/main" xmlns="" id="{23BCFBE0-725D-4615-9613-3841535A7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
        <p:nvSpPr>
          <p:cNvPr id="6" name="Rectangle 2"/>
          <p:cNvSpPr txBox="1">
            <a:spLocks noChangeArrowheads="1"/>
          </p:cNvSpPr>
          <p:nvPr/>
        </p:nvSpPr>
        <p:spPr>
          <a:xfrm>
            <a:off x="613792" y="931146"/>
            <a:ext cx="10967020" cy="1507254"/>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dirty="0" smtClean="0">
                <a:latin typeface="Arial" charset="0"/>
              </a:rPr>
              <a:t>Supervisors’ / Employers’ Responsibilities</a:t>
            </a:r>
          </a:p>
        </p:txBody>
      </p:sp>
      <p:sp>
        <p:nvSpPr>
          <p:cNvPr id="7" name="Rectangle 3"/>
          <p:cNvSpPr txBox="1">
            <a:spLocks noChangeArrowheads="1"/>
          </p:cNvSpPr>
          <p:nvPr/>
        </p:nvSpPr>
        <p:spPr>
          <a:xfrm>
            <a:off x="611188" y="2204864"/>
            <a:ext cx="10969624" cy="3650928"/>
          </a:xfrm>
          <a:prstGeom prst="rect">
            <a:avLst/>
          </a:prstGeom>
        </p:spPr>
        <p:txBody>
          <a:bodyPr>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Font typeface="Arial" pitchFamily="34" charset="0"/>
              <a:buNone/>
            </a:pPr>
            <a:r>
              <a:rPr lang="en-US" altLang="en-US" sz="3200" b="1" dirty="0" smtClean="0">
                <a:cs typeface="Times New Roman" pitchFamily="18" charset="0"/>
              </a:rPr>
              <a:t>It is your responsibility to:</a:t>
            </a:r>
          </a:p>
          <a:p>
            <a:pPr>
              <a:buFontTx/>
              <a:buChar char="•"/>
            </a:pPr>
            <a:r>
              <a:rPr lang="en-US" altLang="en-US" dirty="0" smtClean="0">
                <a:cs typeface="Times New Roman" pitchFamily="18" charset="0"/>
              </a:rPr>
              <a:t>Maintain a safe, secure and productive environment for employees</a:t>
            </a:r>
          </a:p>
          <a:p>
            <a:pPr>
              <a:buFontTx/>
              <a:buChar char="•"/>
            </a:pPr>
            <a:r>
              <a:rPr lang="en-US" altLang="en-US" dirty="0" smtClean="0">
                <a:cs typeface="Times New Roman" pitchFamily="18" charset="0"/>
              </a:rPr>
              <a:t>Evaluate and discuss performance with employees</a:t>
            </a:r>
          </a:p>
          <a:p>
            <a:pPr>
              <a:buFontTx/>
              <a:buChar char="•"/>
            </a:pPr>
            <a:r>
              <a:rPr lang="en-US" altLang="en-US" dirty="0" smtClean="0">
                <a:cs typeface="Times New Roman" pitchFamily="18" charset="0"/>
              </a:rPr>
              <a:t>Treat all employees fairly</a:t>
            </a:r>
          </a:p>
          <a:p>
            <a:pPr>
              <a:buFontTx/>
              <a:buChar char="•"/>
            </a:pPr>
            <a:r>
              <a:rPr lang="en-US" altLang="en-US" dirty="0" smtClean="0">
                <a:cs typeface="Times New Roman" pitchFamily="18" charset="0"/>
              </a:rPr>
              <a:t>Act in a manner that does not demean or label people </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ox(out)">
                                      <p:cBhvr>
                                        <p:cTn id="11" dur="500"/>
                                        <p:tgtEl>
                                          <p:spTgt spid="7">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ox(out)">
                                      <p:cBhvr>
                                        <p:cTn id="19" dur="500"/>
                                        <p:tgtEl>
                                          <p:spTgt spid="7">
                                            <p:txEl>
                                              <p:pRg st="3" end="3"/>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ox(out)">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Quotes</a:t>
            </a:r>
            <a:endParaRPr lang="en-US" b="1" dirty="0"/>
          </a:p>
        </p:txBody>
      </p:sp>
      <p:sp>
        <p:nvSpPr>
          <p:cNvPr id="14" name="Content Placeholder 13"/>
          <p:cNvSpPr>
            <a:spLocks noGrp="1"/>
          </p:cNvSpPr>
          <p:nvPr>
            <p:ph idx="1"/>
          </p:nvPr>
        </p:nvSpPr>
        <p:spPr/>
        <p:txBody>
          <a:bodyPr>
            <a:normAutofit/>
          </a:bodyPr>
          <a:lstStyle/>
          <a:p>
            <a:pPr marL="0" indent="0">
              <a:buNone/>
            </a:pPr>
            <a:r>
              <a:rPr lang="en-CA" dirty="0" smtClean="0"/>
              <a:t>Marie-France </a:t>
            </a:r>
            <a:r>
              <a:rPr lang="en-CA" dirty="0" err="1" smtClean="0"/>
              <a:t>Lalonde</a:t>
            </a:r>
            <a:r>
              <a:rPr lang="en-CA" dirty="0" smtClean="0"/>
              <a:t>, Minister of Community Safety and Correctional Services, and Yasir Naqvi, Attorney General, released the following statement regarding Ontario’s Cannabis Legalization Enforcement Summit:</a:t>
            </a:r>
          </a:p>
          <a:p>
            <a:pPr marL="342900" indent="-342900"/>
            <a:r>
              <a:rPr lang="en-CA" i="1" dirty="0" smtClean="0"/>
              <a:t>Today, over one hundred law enforcement and public health experts from across the province, as well as First Nations representatives and the federal government, have come together to participate in Ontario’s Cannabis Legalization Enforcement Summit. This is one of many steps as we work to implement a safe and sensible approach to the federal legalization of cannabis.</a:t>
            </a:r>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28581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Quotes</a:t>
            </a:r>
            <a:endParaRPr lang="en-US" b="1" dirty="0"/>
          </a:p>
        </p:txBody>
      </p:sp>
      <p:sp>
        <p:nvSpPr>
          <p:cNvPr id="14" name="Content Placeholder 13"/>
          <p:cNvSpPr>
            <a:spLocks noGrp="1"/>
          </p:cNvSpPr>
          <p:nvPr>
            <p:ph idx="1"/>
          </p:nvPr>
        </p:nvSpPr>
        <p:spPr/>
        <p:txBody>
          <a:bodyPr>
            <a:normAutofit/>
          </a:bodyPr>
          <a:lstStyle/>
          <a:p>
            <a:pPr marL="0" indent="0">
              <a:buNone/>
            </a:pPr>
            <a:r>
              <a:rPr lang="en-CA" dirty="0" smtClean="0"/>
              <a:t>Marie-France </a:t>
            </a:r>
            <a:r>
              <a:rPr lang="en-CA" dirty="0" err="1" smtClean="0"/>
              <a:t>Lalonde</a:t>
            </a:r>
            <a:r>
              <a:rPr lang="en-CA" dirty="0" smtClean="0"/>
              <a:t>, Minister of Community Safety and Correctional Services, and Yasir Naqvi, Attorney General, released the following statement regarding Ontario’s Cannabis Legalization Enforcement Summit:</a:t>
            </a:r>
          </a:p>
          <a:p>
            <a:pPr marL="342900" indent="-342900"/>
            <a:r>
              <a:rPr lang="en-CA" i="1" dirty="0" smtClean="0"/>
              <a:t>The illegal cannabis market is worth approximately $7 billion a year with significant amounts funnelled to organized crime. We also know that other jurisdictions that have legalized cannabis have seen a spike in drug-impaired driving. That is unacceptable. Our shared goal throughout this summit, and in our ongoing conversations, is to get the information necessary to ensure our police services have the support, tools, and resources they need to keep our roads and communities safe.</a:t>
            </a:r>
          </a:p>
          <a:p>
            <a:endParaRPr lang="en-US"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1994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Quotes</a:t>
            </a:r>
            <a:endParaRPr lang="en-US" b="1" dirty="0"/>
          </a:p>
        </p:txBody>
      </p:sp>
      <p:sp>
        <p:nvSpPr>
          <p:cNvPr id="14" name="Content Placeholder 13"/>
          <p:cNvSpPr>
            <a:spLocks noGrp="1"/>
          </p:cNvSpPr>
          <p:nvPr>
            <p:ph idx="1"/>
          </p:nvPr>
        </p:nvSpPr>
        <p:spPr/>
        <p:txBody>
          <a:bodyPr>
            <a:normAutofit/>
          </a:bodyPr>
          <a:lstStyle/>
          <a:p>
            <a:pPr marL="0" indent="0">
              <a:buNone/>
            </a:pPr>
            <a:r>
              <a:rPr lang="en-CA" dirty="0" smtClean="0"/>
              <a:t>Norm Keith of </a:t>
            </a:r>
            <a:r>
              <a:rPr lang="en-CA" dirty="0" err="1" smtClean="0"/>
              <a:t>Fasken</a:t>
            </a:r>
            <a:r>
              <a:rPr lang="en-CA" dirty="0" smtClean="0"/>
              <a:t> Martineau</a:t>
            </a:r>
          </a:p>
          <a:p>
            <a:pPr marL="342900" indent="-342900"/>
            <a:r>
              <a:rPr lang="en-CA" i="1" dirty="0" smtClean="0"/>
              <a:t>Forty per cent of deaths in a workplace, about a thousand here in Canada, are due to alcohol or drugs or both.</a:t>
            </a:r>
          </a:p>
          <a:p>
            <a:pPr marL="0" indent="0">
              <a:buNone/>
            </a:pPr>
            <a:endParaRPr lang="en-US" dirty="0"/>
          </a:p>
        </p:txBody>
      </p:sp>
      <p:grpSp>
        <p:nvGrpSpPr>
          <p:cNvPr id="4" name="Group 3">
            <a:extLst>
              <a:ext uri="{FF2B5EF4-FFF2-40B4-BE49-F238E27FC236}">
                <a16:creationId xmlns:a16="http://schemas.microsoft.com/office/drawing/2014/main" xmlns="" id="{7EA222C9-1316-4993-B321-A0EA0FA4A755}"/>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xmlns="" id="{EE2B5EA0-393B-4791-90D2-E58001E6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xmlns="" id="{DA05A8E6-2A2D-43FF-AD81-5BBB9C838E30}"/>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pic>
        <p:nvPicPr>
          <p:cNvPr id="7" name="Picture 6">
            <a:extLst>
              <a:ext uri="{FF2B5EF4-FFF2-40B4-BE49-F238E27FC236}">
                <a16:creationId xmlns:a16="http://schemas.microsoft.com/office/drawing/2014/main" xmlns="" id="{FA4B3B9E-C38F-4761-92F5-D9738E663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65895"/>
            <a:ext cx="847107" cy="847107"/>
          </a:xfrm>
          <a:prstGeom prst="rect">
            <a:avLst/>
          </a:prstGeom>
        </p:spPr>
      </p:pic>
    </p:spTree>
    <p:extLst>
      <p:ext uri="{BB962C8B-B14F-4D97-AF65-F5344CB8AC3E}">
        <p14:creationId xmlns:p14="http://schemas.microsoft.com/office/powerpoint/2010/main" val="24110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www.w3.org/XML/1998/namespace"/>
    <ds:schemaRef ds:uri="http://purl.org/dc/elements/1.1/"/>
    <ds:schemaRef ds:uri="http://schemas.microsoft.com/office/infopath/2007/PartnerControls"/>
    <ds:schemaRef ds:uri="http://schemas.microsoft.com/office/2006/documentManagement/types"/>
    <ds:schemaRef ds:uri="http://schemas.microsoft.com/office/2006/metadata/properties"/>
    <ds:schemaRef ds:uri="4873beb7-5857-4685-be1f-d57550cc96cc"/>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95</TotalTime>
  <Words>1028</Words>
  <Application>Microsoft Office PowerPoint</Application>
  <PresentationFormat>Custom</PresentationFormat>
  <Paragraphs>95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Euphemia</vt:lpstr>
      <vt:lpstr>Raleway</vt:lpstr>
      <vt:lpstr>Times New Roman</vt:lpstr>
      <vt:lpstr>Wingdings</vt:lpstr>
      <vt:lpstr>Serenity 16x9</vt:lpstr>
      <vt:lpstr>The Legalization of Marijuana</vt:lpstr>
      <vt:lpstr>OGCA’s Mission</vt:lpstr>
      <vt:lpstr>Addiction is a Huge Cost Driver</vt:lpstr>
      <vt:lpstr>Mental Health is Brain Health</vt:lpstr>
      <vt:lpstr>PowerPoint Presentation</vt:lpstr>
      <vt:lpstr>PowerPoint Presentation</vt:lpstr>
      <vt:lpstr>Quotes</vt:lpstr>
      <vt:lpstr>Quotes</vt:lpstr>
      <vt:lpstr>Quotes</vt:lpstr>
      <vt:lpstr>Questions not answered</vt:lpstr>
      <vt:lpstr>Statistics</vt:lpstr>
      <vt:lpstr>Statistics</vt:lpstr>
      <vt:lpstr>Quotes</vt:lpstr>
      <vt:lpstr>Question</vt:lpstr>
      <vt:lpstr>Public Safety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Keith Begley</dc:creator>
  <cp:lastModifiedBy>Clive Thurston</cp:lastModifiedBy>
  <cp:revision>15</cp:revision>
  <cp:lastPrinted>2018-01-24T20:22:23Z</cp:lastPrinted>
  <dcterms:created xsi:type="dcterms:W3CDTF">2018-01-05T00:47:48Z</dcterms:created>
  <dcterms:modified xsi:type="dcterms:W3CDTF">2018-02-01T15:00:41Z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