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57" r:id="rId5"/>
    <p:sldId id="282" r:id="rId6"/>
    <p:sldId id="281" r:id="rId7"/>
    <p:sldId id="277" r:id="rId8"/>
    <p:sldId id="287" r:id="rId9"/>
    <p:sldId id="295" r:id="rId10"/>
    <p:sldId id="294" r:id="rId11"/>
    <p:sldId id="290" r:id="rId12"/>
    <p:sldId id="292" r:id="rId13"/>
    <p:sldId id="291" r:id="rId14"/>
    <p:sldId id="286" r:id="rId15"/>
    <p:sldId id="280" r:id="rId16"/>
    <p:sldId id="284" r:id="rId17"/>
    <p:sldId id="293" r:id="rId18"/>
    <p:sldId id="296" r:id="rId19"/>
    <p:sldId id="297" r:id="rId20"/>
    <p:sldId id="299" r:id="rId21"/>
    <p:sldId id="298" r:id="rId22"/>
    <p:sldId id="300" r:id="rId2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74834" autoAdjust="0"/>
  </p:normalViewPr>
  <p:slideViewPr>
    <p:cSldViewPr>
      <p:cViewPr varScale="1">
        <p:scale>
          <a:sx n="50" d="100"/>
          <a:sy n="50" d="100"/>
        </p:scale>
        <p:origin x="1296" y="44"/>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CA" baseline="0" dirty="0"/>
              <a:t>Efficiency</a:t>
            </a:r>
            <a:endParaRPr lang="en-CA"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view3D>
      <c:rotX val="15"/>
      <c:rotY val="20"/>
      <c:rAngAx val="0"/>
    </c:view3D>
    <c:floor>
      <c:thickness val="0"/>
      <c:spPr>
        <a:noFill/>
        <a:ln w="6350" cap="flat" cmpd="sng" algn="ctr">
          <a:solidFill>
            <a:schemeClr val="tx1">
              <a:tint val="75000"/>
            </a:schemeClr>
          </a:solidFill>
          <a:prstDash val="solid"/>
          <a:round/>
        </a:ln>
        <a:effectLst/>
        <a:sp3d contourW="635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Productive</c:v>
                </c:pt>
              </c:strCache>
            </c:strRef>
          </c:tx>
          <c:spPr>
            <a:solidFill>
              <a:schemeClr val="accent1">
                <a:tint val="48000"/>
              </a:schemeClr>
            </a:solidFill>
            <a:ln>
              <a:noFill/>
            </a:ln>
            <a:effectLst/>
            <a:sp3d/>
          </c:spPr>
          <c:invertIfNegative val="0"/>
          <c:cat>
            <c:strRef>
              <c:f>Sheet1!$A$2</c:f>
              <c:strCache>
                <c:ptCount val="1"/>
                <c:pt idx="0">
                  <c:v>Locator</c:v>
                </c:pt>
              </c:strCache>
            </c:strRef>
          </c:cat>
          <c:val>
            <c:numRef>
              <c:f>Sheet1!$B$2</c:f>
              <c:numCache>
                <c:formatCode>General</c:formatCode>
                <c:ptCount val="1"/>
                <c:pt idx="0">
                  <c:v>100</c:v>
                </c:pt>
              </c:numCache>
            </c:numRef>
          </c:val>
          <c:extLst>
            <c:ext xmlns:c16="http://schemas.microsoft.com/office/drawing/2014/chart" uri="{C3380CC4-5D6E-409C-BE32-E72D297353CC}">
              <c16:uniqueId val="{00000000-F6FC-4922-9276-8B166001AA41}"/>
            </c:ext>
          </c:extLst>
        </c:ser>
        <c:ser>
          <c:idx val="1"/>
          <c:order val="1"/>
          <c:tx>
            <c:strRef>
              <c:f>Sheet1!$C$1</c:f>
              <c:strCache>
                <c:ptCount val="1"/>
                <c:pt idx="0">
                  <c:v>Remarks</c:v>
                </c:pt>
              </c:strCache>
            </c:strRef>
          </c:tx>
          <c:spPr>
            <a:solidFill>
              <a:schemeClr val="accent1">
                <a:tint val="65000"/>
              </a:schemeClr>
            </a:solidFill>
            <a:ln>
              <a:noFill/>
            </a:ln>
            <a:effectLst/>
            <a:sp3d/>
          </c:spPr>
          <c:invertIfNegative val="0"/>
          <c:cat>
            <c:strRef>
              <c:f>Sheet1!$A$2</c:f>
              <c:strCache>
                <c:ptCount val="1"/>
                <c:pt idx="0">
                  <c:v>Locator</c:v>
                </c:pt>
              </c:strCache>
            </c:strRef>
          </c:cat>
          <c:val>
            <c:numRef>
              <c:f>Sheet1!$C$2</c:f>
              <c:numCache>
                <c:formatCode>General</c:formatCode>
                <c:ptCount val="1"/>
                <c:pt idx="0">
                  <c:v>0</c:v>
                </c:pt>
              </c:numCache>
            </c:numRef>
          </c:val>
          <c:extLst>
            <c:ext xmlns:c16="http://schemas.microsoft.com/office/drawing/2014/chart" uri="{C3380CC4-5D6E-409C-BE32-E72D297353CC}">
              <c16:uniqueId val="{00000001-F6FC-4922-9276-8B166001AA41}"/>
            </c:ext>
          </c:extLst>
        </c:ser>
        <c:ser>
          <c:idx val="2"/>
          <c:order val="2"/>
          <c:tx>
            <c:strRef>
              <c:f>Sheet1!$D$1</c:f>
              <c:strCache>
                <c:ptCount val="1"/>
                <c:pt idx="0">
                  <c:v>Duplication</c:v>
                </c:pt>
              </c:strCache>
            </c:strRef>
          </c:tx>
          <c:spPr>
            <a:solidFill>
              <a:schemeClr val="accent1">
                <a:tint val="83000"/>
              </a:schemeClr>
            </a:solidFill>
            <a:ln>
              <a:noFill/>
            </a:ln>
            <a:effectLst/>
            <a:sp3d/>
          </c:spPr>
          <c:invertIfNegative val="0"/>
          <c:cat>
            <c:strRef>
              <c:f>Sheet1!$A$2</c:f>
              <c:strCache>
                <c:ptCount val="1"/>
                <c:pt idx="0">
                  <c:v>Locator</c:v>
                </c:pt>
              </c:strCache>
            </c:strRef>
          </c:cat>
          <c:val>
            <c:numRef>
              <c:f>Sheet1!$D$2</c:f>
              <c:numCache>
                <c:formatCode>General</c:formatCode>
                <c:ptCount val="1"/>
                <c:pt idx="0">
                  <c:v>0</c:v>
                </c:pt>
              </c:numCache>
            </c:numRef>
          </c:val>
          <c:extLst>
            <c:ext xmlns:c16="http://schemas.microsoft.com/office/drawing/2014/chart" uri="{C3380CC4-5D6E-409C-BE32-E72D297353CC}">
              <c16:uniqueId val="{00000002-F6FC-4922-9276-8B166001AA41}"/>
            </c:ext>
          </c:extLst>
        </c:ser>
        <c:ser>
          <c:idx val="3"/>
          <c:order val="3"/>
          <c:tx>
            <c:strRef>
              <c:f>Sheet1!$E$1</c:f>
              <c:strCache>
                <c:ptCount val="1"/>
                <c:pt idx="0">
                  <c:v>Missed Clears</c:v>
                </c:pt>
              </c:strCache>
            </c:strRef>
          </c:tx>
          <c:spPr>
            <a:solidFill>
              <a:schemeClr val="accent1"/>
            </a:solidFill>
            <a:ln>
              <a:noFill/>
            </a:ln>
            <a:effectLst/>
            <a:sp3d/>
          </c:spPr>
          <c:invertIfNegative val="0"/>
          <c:cat>
            <c:strRef>
              <c:f>Sheet1!$A$2</c:f>
              <c:strCache>
                <c:ptCount val="1"/>
                <c:pt idx="0">
                  <c:v>Locator</c:v>
                </c:pt>
              </c:strCache>
            </c:strRef>
          </c:cat>
          <c:val>
            <c:numRef>
              <c:f>Sheet1!$E$2</c:f>
              <c:numCache>
                <c:formatCode>General</c:formatCode>
                <c:ptCount val="1"/>
                <c:pt idx="0">
                  <c:v>0</c:v>
                </c:pt>
              </c:numCache>
            </c:numRef>
          </c:val>
          <c:extLst>
            <c:ext xmlns:c16="http://schemas.microsoft.com/office/drawing/2014/chart" uri="{C3380CC4-5D6E-409C-BE32-E72D297353CC}">
              <c16:uniqueId val="{00000003-DBAF-4C15-A1C6-6729F66EB3A2}"/>
            </c:ext>
          </c:extLst>
        </c:ser>
        <c:ser>
          <c:idx val="4"/>
          <c:order val="4"/>
          <c:tx>
            <c:strRef>
              <c:f>Sheet1!$F$1</c:f>
              <c:strCache>
                <c:ptCount val="1"/>
                <c:pt idx="0">
                  <c:v>Poor Records</c:v>
                </c:pt>
              </c:strCache>
            </c:strRef>
          </c:tx>
          <c:spPr>
            <a:solidFill>
              <a:schemeClr val="accent1">
                <a:shade val="82000"/>
              </a:schemeClr>
            </a:solidFill>
            <a:ln>
              <a:noFill/>
            </a:ln>
            <a:effectLst/>
            <a:sp3d/>
          </c:spPr>
          <c:invertIfNegative val="0"/>
          <c:cat>
            <c:strRef>
              <c:f>Sheet1!$A$2</c:f>
              <c:strCache>
                <c:ptCount val="1"/>
                <c:pt idx="0">
                  <c:v>Locator</c:v>
                </c:pt>
              </c:strCache>
            </c:strRef>
          </c:cat>
          <c:val>
            <c:numRef>
              <c:f>Sheet1!$F$2</c:f>
              <c:numCache>
                <c:formatCode>General</c:formatCode>
                <c:ptCount val="1"/>
                <c:pt idx="0">
                  <c:v>0</c:v>
                </c:pt>
              </c:numCache>
            </c:numRef>
          </c:val>
          <c:extLst>
            <c:ext xmlns:c16="http://schemas.microsoft.com/office/drawing/2014/chart" uri="{C3380CC4-5D6E-409C-BE32-E72D297353CC}">
              <c16:uniqueId val="{00000004-DBAF-4C15-A1C6-6729F66EB3A2}"/>
            </c:ext>
          </c:extLst>
        </c:ser>
        <c:ser>
          <c:idx val="5"/>
          <c:order val="5"/>
          <c:tx>
            <c:strRef>
              <c:f>Sheet1!$G$1</c:f>
              <c:strCache>
                <c:ptCount val="1"/>
                <c:pt idx="0">
                  <c:v>No Excavation</c:v>
                </c:pt>
              </c:strCache>
            </c:strRef>
          </c:tx>
          <c:spPr>
            <a:solidFill>
              <a:schemeClr val="accent1">
                <a:shade val="65000"/>
              </a:schemeClr>
            </a:solidFill>
            <a:ln>
              <a:noFill/>
            </a:ln>
            <a:effectLst/>
            <a:sp3d/>
          </c:spPr>
          <c:invertIfNegative val="0"/>
          <c:cat>
            <c:strRef>
              <c:f>Sheet1!$A$2</c:f>
              <c:strCache>
                <c:ptCount val="1"/>
                <c:pt idx="0">
                  <c:v>Locator</c:v>
                </c:pt>
              </c:strCache>
            </c:strRef>
          </c:cat>
          <c:val>
            <c:numRef>
              <c:f>Sheet1!$G$2</c:f>
              <c:numCache>
                <c:formatCode>General</c:formatCode>
                <c:ptCount val="1"/>
                <c:pt idx="0">
                  <c:v>0</c:v>
                </c:pt>
              </c:numCache>
            </c:numRef>
          </c:val>
          <c:extLst>
            <c:ext xmlns:c16="http://schemas.microsoft.com/office/drawing/2014/chart" uri="{C3380CC4-5D6E-409C-BE32-E72D297353CC}">
              <c16:uniqueId val="{00000005-DBAF-4C15-A1C6-6729F66EB3A2}"/>
            </c:ext>
          </c:extLst>
        </c:ser>
        <c:ser>
          <c:idx val="6"/>
          <c:order val="6"/>
          <c:tx>
            <c:strRef>
              <c:f>Sheet1!$H$1</c:f>
              <c:strCache>
                <c:ptCount val="1"/>
                <c:pt idx="0">
                  <c:v>Loss Time</c:v>
                </c:pt>
              </c:strCache>
            </c:strRef>
          </c:tx>
          <c:spPr>
            <a:solidFill>
              <a:schemeClr val="accent1">
                <a:shade val="47000"/>
              </a:schemeClr>
            </a:solidFill>
            <a:ln>
              <a:noFill/>
            </a:ln>
            <a:effectLst/>
            <a:sp3d/>
          </c:spPr>
          <c:invertIfNegative val="0"/>
          <c:cat>
            <c:strRef>
              <c:f>Sheet1!$A$2</c:f>
              <c:strCache>
                <c:ptCount val="1"/>
                <c:pt idx="0">
                  <c:v>Locator</c:v>
                </c:pt>
              </c:strCache>
            </c:strRef>
          </c:cat>
          <c:val>
            <c:numRef>
              <c:f>Sheet1!$H$2</c:f>
              <c:numCache>
                <c:formatCode>General</c:formatCode>
                <c:ptCount val="1"/>
                <c:pt idx="0">
                  <c:v>0</c:v>
                </c:pt>
              </c:numCache>
            </c:numRef>
          </c:val>
          <c:extLst>
            <c:ext xmlns:c16="http://schemas.microsoft.com/office/drawing/2014/chart" uri="{C3380CC4-5D6E-409C-BE32-E72D297353CC}">
              <c16:uniqueId val="{00000006-DBAF-4C15-A1C6-6729F66EB3A2}"/>
            </c:ext>
          </c:extLst>
        </c:ser>
        <c:dLbls>
          <c:showLegendKey val="0"/>
          <c:showVal val="0"/>
          <c:showCatName val="0"/>
          <c:showSerName val="0"/>
          <c:showPercent val="0"/>
          <c:showBubbleSize val="0"/>
        </c:dLbls>
        <c:gapWidth val="95"/>
        <c:gapDepth val="95"/>
        <c:shape val="box"/>
        <c:axId val="210955840"/>
        <c:axId val="1"/>
        <c:axId val="0"/>
      </c:bar3DChart>
      <c:catAx>
        <c:axId val="210955840"/>
        <c:scaling>
          <c:orientation val="minMax"/>
        </c:scaling>
        <c:delete val="0"/>
        <c:axPos val="b"/>
        <c:numFmt formatCode="General" sourceLinked="1"/>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6350" cap="flat" cmpd="sng" algn="ctr">
              <a:solidFill>
                <a:schemeClr val="tx1">
                  <a:tint val="75000"/>
                </a:schemeClr>
              </a:solidFill>
              <a:prstDash val="solid"/>
              <a:round/>
            </a:ln>
            <a:effectLst/>
          </c:spPr>
        </c:majorGridlines>
        <c:numFmt formatCode="General" sourceLinked="1"/>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10955840"/>
        <c:crosses val="autoZero"/>
        <c:crossBetween val="between"/>
      </c:valAx>
      <c:dTable>
        <c:showHorzBorder val="1"/>
        <c:showVertBorder val="1"/>
        <c:showOutline val="1"/>
        <c:showKeys val="1"/>
        <c:spPr>
          <a:noFill/>
          <a:ln w="6350" cap="flat" cmpd="sng" algn="ctr">
            <a:solidFill>
              <a:schemeClr val="tx1">
                <a:tint val="75000"/>
              </a:schemeClr>
            </a:solidFill>
            <a:prstDash val="solid"/>
            <a:round/>
          </a:ln>
          <a:effectLst/>
        </c:spPr>
        <c:txPr>
          <a:bodyPr rot="0" spcFirstLastPara="1" vertOverflow="ellipsis" vert="horz" wrap="square" anchor="ctr" anchorCtr="1"/>
          <a:lstStyle/>
          <a:p>
            <a:pPr rtl="0">
              <a:defRPr sz="1000"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CA" dirty="0"/>
              <a:t>Locator</a:t>
            </a:r>
            <a:r>
              <a:rPr lang="en-CA" baseline="0" dirty="0"/>
              <a:t> Efficiency</a:t>
            </a:r>
            <a:endParaRPr lang="en-CA"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2018</c:v>
                </c:pt>
              </c:strCache>
            </c:strRef>
          </c:tx>
          <c:spPr>
            <a:solidFill>
              <a:schemeClr val="accent1">
                <a:tint val="43000"/>
              </a:schemeClr>
            </a:solidFill>
            <a:ln>
              <a:noFill/>
            </a:ln>
            <a:effectLst/>
          </c:spPr>
          <c:invertIfNegative val="0"/>
          <c:cat>
            <c:strRef>
              <c:f>Sheet1!$A$2:$A$3</c:f>
              <c:strCache>
                <c:ptCount val="2"/>
                <c:pt idx="0">
                  <c:v>Locators</c:v>
                </c:pt>
                <c:pt idx="1">
                  <c:v>Actual Needed</c:v>
                </c:pt>
              </c:strCache>
            </c:strRef>
          </c:cat>
          <c:val>
            <c:numRef>
              <c:f>Sheet1!$B$2:$B$3</c:f>
              <c:numCache>
                <c:formatCode>General</c:formatCode>
                <c:ptCount val="2"/>
                <c:pt idx="0">
                  <c:v>1</c:v>
                </c:pt>
                <c:pt idx="1">
                  <c:v>3</c:v>
                </c:pt>
              </c:numCache>
            </c:numRef>
          </c:val>
          <c:extLst>
            <c:ext xmlns:c16="http://schemas.microsoft.com/office/drawing/2014/chart" uri="{C3380CC4-5D6E-409C-BE32-E72D297353CC}">
              <c16:uniqueId val="{00000000-284E-44A3-B851-36F30C27081B}"/>
            </c:ext>
          </c:extLst>
        </c:ser>
        <c:ser>
          <c:idx val="1"/>
          <c:order val="1"/>
          <c:tx>
            <c:strRef>
              <c:f>Sheet1!$C$1</c:f>
              <c:strCache>
                <c:ptCount val="1"/>
                <c:pt idx="0">
                  <c:v>2019</c:v>
                </c:pt>
              </c:strCache>
            </c:strRef>
          </c:tx>
          <c:spPr>
            <a:solidFill>
              <a:schemeClr val="accent1">
                <a:tint val="56000"/>
              </a:schemeClr>
            </a:solidFill>
            <a:ln>
              <a:noFill/>
            </a:ln>
            <a:effectLst/>
          </c:spPr>
          <c:invertIfNegative val="0"/>
          <c:cat>
            <c:strRef>
              <c:f>Sheet1!$A$2:$A$3</c:f>
              <c:strCache>
                <c:ptCount val="2"/>
                <c:pt idx="0">
                  <c:v>Locators</c:v>
                </c:pt>
                <c:pt idx="1">
                  <c:v>Actual Needed</c:v>
                </c:pt>
              </c:strCache>
            </c:strRef>
          </c:cat>
          <c:val>
            <c:numRef>
              <c:f>Sheet1!$C$2:$C$3</c:f>
              <c:numCache>
                <c:formatCode>General</c:formatCode>
                <c:ptCount val="2"/>
                <c:pt idx="0">
                  <c:v>1.1000000000000001</c:v>
                </c:pt>
                <c:pt idx="1">
                  <c:v>3.3000000000000003</c:v>
                </c:pt>
              </c:numCache>
            </c:numRef>
          </c:val>
          <c:extLst>
            <c:ext xmlns:c16="http://schemas.microsoft.com/office/drawing/2014/chart" uri="{C3380CC4-5D6E-409C-BE32-E72D297353CC}">
              <c16:uniqueId val="{00000001-284E-44A3-B851-36F30C27081B}"/>
            </c:ext>
          </c:extLst>
        </c:ser>
        <c:ser>
          <c:idx val="2"/>
          <c:order val="2"/>
          <c:tx>
            <c:strRef>
              <c:f>Sheet1!$D$1</c:f>
              <c:strCache>
                <c:ptCount val="1"/>
                <c:pt idx="0">
                  <c:v>2020</c:v>
                </c:pt>
              </c:strCache>
            </c:strRef>
          </c:tx>
          <c:spPr>
            <a:solidFill>
              <a:schemeClr val="accent1">
                <a:tint val="69000"/>
              </a:schemeClr>
            </a:solidFill>
            <a:ln>
              <a:noFill/>
            </a:ln>
            <a:effectLst/>
          </c:spPr>
          <c:invertIfNegative val="0"/>
          <c:cat>
            <c:strRef>
              <c:f>Sheet1!$A$2:$A$3</c:f>
              <c:strCache>
                <c:ptCount val="2"/>
                <c:pt idx="0">
                  <c:v>Locators</c:v>
                </c:pt>
                <c:pt idx="1">
                  <c:v>Actual Needed</c:v>
                </c:pt>
              </c:strCache>
            </c:strRef>
          </c:cat>
          <c:val>
            <c:numRef>
              <c:f>Sheet1!$D$2:$D$3</c:f>
              <c:numCache>
                <c:formatCode>General</c:formatCode>
                <c:ptCount val="2"/>
                <c:pt idx="0">
                  <c:v>1.2100000000000002</c:v>
                </c:pt>
                <c:pt idx="1">
                  <c:v>3.6300000000000008</c:v>
                </c:pt>
              </c:numCache>
            </c:numRef>
          </c:val>
          <c:extLst>
            <c:ext xmlns:c16="http://schemas.microsoft.com/office/drawing/2014/chart" uri="{C3380CC4-5D6E-409C-BE32-E72D297353CC}">
              <c16:uniqueId val="{00000002-284E-44A3-B851-36F30C27081B}"/>
            </c:ext>
          </c:extLst>
        </c:ser>
        <c:ser>
          <c:idx val="3"/>
          <c:order val="3"/>
          <c:tx>
            <c:strRef>
              <c:f>Sheet1!$E$1</c:f>
              <c:strCache>
                <c:ptCount val="1"/>
                <c:pt idx="0">
                  <c:v>2021</c:v>
                </c:pt>
              </c:strCache>
            </c:strRef>
          </c:tx>
          <c:spPr>
            <a:solidFill>
              <a:schemeClr val="accent1">
                <a:tint val="81000"/>
              </a:schemeClr>
            </a:solidFill>
            <a:ln>
              <a:noFill/>
            </a:ln>
            <a:effectLst/>
          </c:spPr>
          <c:invertIfNegative val="0"/>
          <c:cat>
            <c:strRef>
              <c:f>Sheet1!$A$2:$A$3</c:f>
              <c:strCache>
                <c:ptCount val="2"/>
                <c:pt idx="0">
                  <c:v>Locators</c:v>
                </c:pt>
                <c:pt idx="1">
                  <c:v>Actual Needed</c:v>
                </c:pt>
              </c:strCache>
            </c:strRef>
          </c:cat>
          <c:val>
            <c:numRef>
              <c:f>Sheet1!$E$2:$E$3</c:f>
              <c:numCache>
                <c:formatCode>General</c:formatCode>
                <c:ptCount val="2"/>
                <c:pt idx="0">
                  <c:v>1.3310000000000004</c:v>
                </c:pt>
                <c:pt idx="1">
                  <c:v>3.9930000000000012</c:v>
                </c:pt>
              </c:numCache>
            </c:numRef>
          </c:val>
          <c:extLst>
            <c:ext xmlns:c16="http://schemas.microsoft.com/office/drawing/2014/chart" uri="{C3380CC4-5D6E-409C-BE32-E72D297353CC}">
              <c16:uniqueId val="{00000003-284E-44A3-B851-36F30C27081B}"/>
            </c:ext>
          </c:extLst>
        </c:ser>
        <c:ser>
          <c:idx val="4"/>
          <c:order val="4"/>
          <c:tx>
            <c:strRef>
              <c:f>Sheet1!$F$1</c:f>
              <c:strCache>
                <c:ptCount val="1"/>
                <c:pt idx="0">
                  <c:v>2022</c:v>
                </c:pt>
              </c:strCache>
            </c:strRef>
          </c:tx>
          <c:spPr>
            <a:solidFill>
              <a:schemeClr val="accent1">
                <a:tint val="94000"/>
              </a:schemeClr>
            </a:solidFill>
            <a:ln>
              <a:noFill/>
            </a:ln>
            <a:effectLst/>
          </c:spPr>
          <c:invertIfNegative val="0"/>
          <c:cat>
            <c:strRef>
              <c:f>Sheet1!$A$2:$A$3</c:f>
              <c:strCache>
                <c:ptCount val="2"/>
                <c:pt idx="0">
                  <c:v>Locators</c:v>
                </c:pt>
                <c:pt idx="1">
                  <c:v>Actual Needed</c:v>
                </c:pt>
              </c:strCache>
            </c:strRef>
          </c:cat>
          <c:val>
            <c:numRef>
              <c:f>Sheet1!$F$2:$F$3</c:f>
              <c:numCache>
                <c:formatCode>General</c:formatCode>
                <c:ptCount val="2"/>
                <c:pt idx="0">
                  <c:v>1.4641000000000006</c:v>
                </c:pt>
                <c:pt idx="1">
                  <c:v>4.3923000000000023</c:v>
                </c:pt>
              </c:numCache>
            </c:numRef>
          </c:val>
          <c:extLst>
            <c:ext xmlns:c16="http://schemas.microsoft.com/office/drawing/2014/chart" uri="{C3380CC4-5D6E-409C-BE32-E72D297353CC}">
              <c16:uniqueId val="{00000004-284E-44A3-B851-36F30C27081B}"/>
            </c:ext>
          </c:extLst>
        </c:ser>
        <c:ser>
          <c:idx val="5"/>
          <c:order val="5"/>
          <c:tx>
            <c:strRef>
              <c:f>Sheet1!$G$1</c:f>
              <c:strCache>
                <c:ptCount val="1"/>
                <c:pt idx="0">
                  <c:v>2023</c:v>
                </c:pt>
              </c:strCache>
            </c:strRef>
          </c:tx>
          <c:spPr>
            <a:solidFill>
              <a:schemeClr val="accent1">
                <a:shade val="93000"/>
              </a:schemeClr>
            </a:solidFill>
            <a:ln>
              <a:noFill/>
            </a:ln>
            <a:effectLst/>
          </c:spPr>
          <c:invertIfNegative val="0"/>
          <c:cat>
            <c:strRef>
              <c:f>Sheet1!$A$2:$A$3</c:f>
              <c:strCache>
                <c:ptCount val="2"/>
                <c:pt idx="0">
                  <c:v>Locators</c:v>
                </c:pt>
                <c:pt idx="1">
                  <c:v>Actual Needed</c:v>
                </c:pt>
              </c:strCache>
            </c:strRef>
          </c:cat>
          <c:val>
            <c:numRef>
              <c:f>Sheet1!$G$2:$G$3</c:f>
              <c:numCache>
                <c:formatCode>General</c:formatCode>
                <c:ptCount val="2"/>
                <c:pt idx="0">
                  <c:v>1.6105100000000008</c:v>
                </c:pt>
                <c:pt idx="1">
                  <c:v>4.8315300000000025</c:v>
                </c:pt>
              </c:numCache>
            </c:numRef>
          </c:val>
          <c:extLst>
            <c:ext xmlns:c16="http://schemas.microsoft.com/office/drawing/2014/chart" uri="{C3380CC4-5D6E-409C-BE32-E72D297353CC}">
              <c16:uniqueId val="{00000005-284E-44A3-B851-36F30C27081B}"/>
            </c:ext>
          </c:extLst>
        </c:ser>
        <c:ser>
          <c:idx val="6"/>
          <c:order val="6"/>
          <c:tx>
            <c:strRef>
              <c:f>Sheet1!$H$1</c:f>
              <c:strCache>
                <c:ptCount val="1"/>
                <c:pt idx="0">
                  <c:v>2024</c:v>
                </c:pt>
              </c:strCache>
            </c:strRef>
          </c:tx>
          <c:spPr>
            <a:solidFill>
              <a:schemeClr val="accent1">
                <a:shade val="80000"/>
              </a:schemeClr>
            </a:solidFill>
            <a:ln>
              <a:noFill/>
            </a:ln>
            <a:effectLst/>
          </c:spPr>
          <c:invertIfNegative val="0"/>
          <c:cat>
            <c:strRef>
              <c:f>Sheet1!$A$2:$A$3</c:f>
              <c:strCache>
                <c:ptCount val="2"/>
                <c:pt idx="0">
                  <c:v>Locators</c:v>
                </c:pt>
                <c:pt idx="1">
                  <c:v>Actual Needed</c:v>
                </c:pt>
              </c:strCache>
            </c:strRef>
          </c:cat>
          <c:val>
            <c:numRef>
              <c:f>Sheet1!$H$2:$H$3</c:f>
              <c:numCache>
                <c:formatCode>General</c:formatCode>
                <c:ptCount val="2"/>
                <c:pt idx="0">
                  <c:v>1.7715610000000011</c:v>
                </c:pt>
                <c:pt idx="1">
                  <c:v>5.3146830000000032</c:v>
                </c:pt>
              </c:numCache>
            </c:numRef>
          </c:val>
          <c:extLst>
            <c:ext xmlns:c16="http://schemas.microsoft.com/office/drawing/2014/chart" uri="{C3380CC4-5D6E-409C-BE32-E72D297353CC}">
              <c16:uniqueId val="{00000006-284E-44A3-B851-36F30C27081B}"/>
            </c:ext>
          </c:extLst>
        </c:ser>
        <c:ser>
          <c:idx val="7"/>
          <c:order val="7"/>
          <c:tx>
            <c:strRef>
              <c:f>Sheet1!$I$1</c:f>
              <c:strCache>
                <c:ptCount val="1"/>
                <c:pt idx="0">
                  <c:v>2025</c:v>
                </c:pt>
              </c:strCache>
            </c:strRef>
          </c:tx>
          <c:spPr>
            <a:solidFill>
              <a:schemeClr val="accent1">
                <a:shade val="68000"/>
              </a:schemeClr>
            </a:solidFill>
            <a:ln>
              <a:noFill/>
            </a:ln>
            <a:effectLst/>
          </c:spPr>
          <c:invertIfNegative val="0"/>
          <c:cat>
            <c:strRef>
              <c:f>Sheet1!$A$2:$A$3</c:f>
              <c:strCache>
                <c:ptCount val="2"/>
                <c:pt idx="0">
                  <c:v>Locators</c:v>
                </c:pt>
                <c:pt idx="1">
                  <c:v>Actual Needed</c:v>
                </c:pt>
              </c:strCache>
            </c:strRef>
          </c:cat>
          <c:val>
            <c:numRef>
              <c:f>Sheet1!$I$2:$I$3</c:f>
              <c:numCache>
                <c:formatCode>General</c:formatCode>
                <c:ptCount val="2"/>
                <c:pt idx="0">
                  <c:v>1.9487171000000014</c:v>
                </c:pt>
                <c:pt idx="1">
                  <c:v>5.8461513000000043</c:v>
                </c:pt>
              </c:numCache>
            </c:numRef>
          </c:val>
          <c:extLst>
            <c:ext xmlns:c16="http://schemas.microsoft.com/office/drawing/2014/chart" uri="{C3380CC4-5D6E-409C-BE32-E72D297353CC}">
              <c16:uniqueId val="{00000007-284E-44A3-B851-36F30C27081B}"/>
            </c:ext>
          </c:extLst>
        </c:ser>
        <c:ser>
          <c:idx val="8"/>
          <c:order val="8"/>
          <c:tx>
            <c:strRef>
              <c:f>Sheet1!$J$1</c:f>
              <c:strCache>
                <c:ptCount val="1"/>
                <c:pt idx="0">
                  <c:v>2026</c:v>
                </c:pt>
              </c:strCache>
            </c:strRef>
          </c:tx>
          <c:spPr>
            <a:solidFill>
              <a:schemeClr val="accent1">
                <a:shade val="55000"/>
              </a:schemeClr>
            </a:solidFill>
            <a:ln>
              <a:noFill/>
            </a:ln>
            <a:effectLst/>
          </c:spPr>
          <c:invertIfNegative val="0"/>
          <c:cat>
            <c:strRef>
              <c:f>Sheet1!$A$2:$A$3</c:f>
              <c:strCache>
                <c:ptCount val="2"/>
                <c:pt idx="0">
                  <c:v>Locators</c:v>
                </c:pt>
                <c:pt idx="1">
                  <c:v>Actual Needed</c:v>
                </c:pt>
              </c:strCache>
            </c:strRef>
          </c:cat>
          <c:val>
            <c:numRef>
              <c:f>Sheet1!$J$2:$J$3</c:f>
              <c:numCache>
                <c:formatCode>General</c:formatCode>
                <c:ptCount val="2"/>
                <c:pt idx="0">
                  <c:v>2.1435888100000016</c:v>
                </c:pt>
                <c:pt idx="1">
                  <c:v>6.4307664300000047</c:v>
                </c:pt>
              </c:numCache>
            </c:numRef>
          </c:val>
          <c:extLst>
            <c:ext xmlns:c16="http://schemas.microsoft.com/office/drawing/2014/chart" uri="{C3380CC4-5D6E-409C-BE32-E72D297353CC}">
              <c16:uniqueId val="{00000008-284E-44A3-B851-36F30C27081B}"/>
            </c:ext>
          </c:extLst>
        </c:ser>
        <c:ser>
          <c:idx val="9"/>
          <c:order val="9"/>
          <c:tx>
            <c:strRef>
              <c:f>Sheet1!$K$1</c:f>
              <c:strCache>
                <c:ptCount val="1"/>
                <c:pt idx="0">
                  <c:v>2027</c:v>
                </c:pt>
              </c:strCache>
            </c:strRef>
          </c:tx>
          <c:spPr>
            <a:solidFill>
              <a:schemeClr val="accent1">
                <a:shade val="42000"/>
              </a:schemeClr>
            </a:solidFill>
            <a:ln>
              <a:noFill/>
            </a:ln>
            <a:effectLst/>
          </c:spPr>
          <c:invertIfNegative val="0"/>
          <c:cat>
            <c:strRef>
              <c:f>Sheet1!$A$2:$A$3</c:f>
              <c:strCache>
                <c:ptCount val="2"/>
                <c:pt idx="0">
                  <c:v>Locators</c:v>
                </c:pt>
                <c:pt idx="1">
                  <c:v>Actual Needed</c:v>
                </c:pt>
              </c:strCache>
            </c:strRef>
          </c:cat>
          <c:val>
            <c:numRef>
              <c:f>Sheet1!$K$2:$K$3</c:f>
              <c:numCache>
                <c:formatCode>General</c:formatCode>
                <c:ptCount val="2"/>
                <c:pt idx="0">
                  <c:v>2.3579476910000019</c:v>
                </c:pt>
                <c:pt idx="1">
                  <c:v>7.0738430730000061</c:v>
                </c:pt>
              </c:numCache>
            </c:numRef>
          </c:val>
          <c:extLst>
            <c:ext xmlns:c16="http://schemas.microsoft.com/office/drawing/2014/chart" uri="{C3380CC4-5D6E-409C-BE32-E72D297353CC}">
              <c16:uniqueId val="{00000009-284E-44A3-B851-36F30C27081B}"/>
            </c:ext>
          </c:extLst>
        </c:ser>
        <c:dLbls>
          <c:showLegendKey val="0"/>
          <c:showVal val="0"/>
          <c:showCatName val="0"/>
          <c:showSerName val="0"/>
          <c:showPercent val="0"/>
          <c:showBubbleSize val="0"/>
        </c:dLbls>
        <c:gapWidth val="150"/>
        <c:axId val="210955840"/>
        <c:axId val="1"/>
      </c:barChart>
      <c:catAx>
        <c:axId val="210955840"/>
        <c:scaling>
          <c:orientation val="minMax"/>
        </c:scaling>
        <c:delete val="0"/>
        <c:axPos val="b"/>
        <c:numFmt formatCode="General" sourceLinked="1"/>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6350" cap="flat" cmpd="sng" algn="ctr">
              <a:solidFill>
                <a:schemeClr val="tx1">
                  <a:tint val="75000"/>
                </a:schemeClr>
              </a:solidFill>
              <a:prstDash val="solid"/>
              <a:round/>
            </a:ln>
            <a:effectLst/>
          </c:spPr>
        </c:majorGridlines>
        <c:numFmt formatCode="General" sourceLinked="1"/>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109558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2/5/2018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2/5/2018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5 minutes.</a:t>
            </a:r>
          </a:p>
          <a:p>
            <a:endParaRPr lang="en-CA" dirty="0"/>
          </a:p>
          <a:p>
            <a:r>
              <a:rPr lang="en-CA" dirty="0"/>
              <a:t>All great ideas but are we on a path to get us there today?</a:t>
            </a:r>
          </a:p>
        </p:txBody>
      </p:sp>
      <p:sp>
        <p:nvSpPr>
          <p:cNvPr id="4" name="Slide Number Placeholder 3"/>
          <p:cNvSpPr>
            <a:spLocks noGrp="1"/>
          </p:cNvSpPr>
          <p:nvPr>
            <p:ph type="sldNum" sz="quarter" idx="10"/>
          </p:nvPr>
        </p:nvSpPr>
        <p:spPr/>
        <p:txBody>
          <a:bodyPr/>
          <a:lstStyle/>
          <a:p>
            <a:fld id="{2E61351F-DBB1-4664-ADA9-83BC7CB8848D}" type="slidenum">
              <a:rPr lang="en-CA" smtClean="0"/>
              <a:t>2</a:t>
            </a:fld>
            <a:endParaRPr lang="en-CA"/>
          </a:p>
        </p:txBody>
      </p:sp>
    </p:spTree>
    <p:extLst>
      <p:ext uri="{BB962C8B-B14F-4D97-AF65-F5344CB8AC3E}">
        <p14:creationId xmlns:p14="http://schemas.microsoft.com/office/powerpoint/2010/main" val="987346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25 minutes</a:t>
            </a:r>
          </a:p>
          <a:p>
            <a:endParaRPr lang="en-CA" dirty="0"/>
          </a:p>
        </p:txBody>
      </p:sp>
      <p:sp>
        <p:nvSpPr>
          <p:cNvPr id="4" name="Slide Number Placeholder 3"/>
          <p:cNvSpPr>
            <a:spLocks noGrp="1"/>
          </p:cNvSpPr>
          <p:nvPr>
            <p:ph type="sldNum" sz="quarter" idx="10"/>
          </p:nvPr>
        </p:nvSpPr>
        <p:spPr/>
        <p:txBody>
          <a:bodyPr/>
          <a:lstStyle/>
          <a:p>
            <a:fld id="{2E61351F-DBB1-4664-ADA9-83BC7CB8848D}" type="slidenum">
              <a:rPr lang="en-CA" smtClean="0"/>
              <a:t>11</a:t>
            </a:fld>
            <a:endParaRPr lang="en-CA"/>
          </a:p>
        </p:txBody>
      </p:sp>
    </p:spTree>
    <p:extLst>
      <p:ext uri="{BB962C8B-B14F-4D97-AF65-F5344CB8AC3E}">
        <p14:creationId xmlns:p14="http://schemas.microsoft.com/office/powerpoint/2010/main" val="1836693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35 Minutes</a:t>
            </a:r>
          </a:p>
          <a:p>
            <a:endParaRPr lang="en-CA" dirty="0"/>
          </a:p>
          <a:p>
            <a:r>
              <a:rPr lang="en-CA" dirty="0"/>
              <a:t>How many locates per day can 1 locator complete?</a:t>
            </a:r>
          </a:p>
          <a:p>
            <a:endParaRPr lang="en-CA" dirty="0"/>
          </a:p>
          <a:p>
            <a:endParaRPr lang="en-CA" dirty="0"/>
          </a:p>
        </p:txBody>
      </p:sp>
      <p:sp>
        <p:nvSpPr>
          <p:cNvPr id="4" name="Slide Number Placeholder 3"/>
          <p:cNvSpPr>
            <a:spLocks noGrp="1"/>
          </p:cNvSpPr>
          <p:nvPr>
            <p:ph type="sldNum" sz="quarter" idx="10"/>
          </p:nvPr>
        </p:nvSpPr>
        <p:spPr/>
        <p:txBody>
          <a:bodyPr/>
          <a:lstStyle/>
          <a:p>
            <a:fld id="{2E61351F-DBB1-4664-ADA9-83BC7CB8848D}" type="slidenum">
              <a:rPr lang="en-CA" smtClean="0"/>
              <a:t>12</a:t>
            </a:fld>
            <a:endParaRPr lang="en-CA"/>
          </a:p>
        </p:txBody>
      </p:sp>
    </p:spTree>
    <p:extLst>
      <p:ext uri="{BB962C8B-B14F-4D97-AF65-F5344CB8AC3E}">
        <p14:creationId xmlns:p14="http://schemas.microsoft.com/office/powerpoint/2010/main" val="4224699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37 minutes</a:t>
            </a:r>
          </a:p>
        </p:txBody>
      </p:sp>
      <p:sp>
        <p:nvSpPr>
          <p:cNvPr id="4" name="Slide Number Placeholder 3"/>
          <p:cNvSpPr>
            <a:spLocks noGrp="1"/>
          </p:cNvSpPr>
          <p:nvPr>
            <p:ph type="sldNum" sz="quarter" idx="10"/>
          </p:nvPr>
        </p:nvSpPr>
        <p:spPr/>
        <p:txBody>
          <a:bodyPr/>
          <a:lstStyle/>
          <a:p>
            <a:fld id="{2E61351F-DBB1-4664-ADA9-83BC7CB8848D}" type="slidenum">
              <a:rPr lang="en-CA" smtClean="0"/>
              <a:t>13</a:t>
            </a:fld>
            <a:endParaRPr lang="en-CA"/>
          </a:p>
        </p:txBody>
      </p:sp>
    </p:spTree>
    <p:extLst>
      <p:ext uri="{BB962C8B-B14F-4D97-AF65-F5344CB8AC3E}">
        <p14:creationId xmlns:p14="http://schemas.microsoft.com/office/powerpoint/2010/main" val="2723099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40 minutes</a:t>
            </a:r>
          </a:p>
        </p:txBody>
      </p:sp>
      <p:sp>
        <p:nvSpPr>
          <p:cNvPr id="4" name="Slide Number Placeholder 3"/>
          <p:cNvSpPr>
            <a:spLocks noGrp="1"/>
          </p:cNvSpPr>
          <p:nvPr>
            <p:ph type="sldNum" sz="quarter" idx="10"/>
          </p:nvPr>
        </p:nvSpPr>
        <p:spPr/>
        <p:txBody>
          <a:bodyPr/>
          <a:lstStyle/>
          <a:p>
            <a:fld id="{2E61351F-DBB1-4664-ADA9-83BC7CB8848D}" type="slidenum">
              <a:rPr lang="en-CA" smtClean="0"/>
              <a:t>14</a:t>
            </a:fld>
            <a:endParaRPr lang="en-CA"/>
          </a:p>
        </p:txBody>
      </p:sp>
    </p:spTree>
    <p:extLst>
      <p:ext uri="{BB962C8B-B14F-4D97-AF65-F5344CB8AC3E}">
        <p14:creationId xmlns:p14="http://schemas.microsoft.com/office/powerpoint/2010/main" val="2569582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45 minutes</a:t>
            </a:r>
          </a:p>
        </p:txBody>
      </p:sp>
      <p:sp>
        <p:nvSpPr>
          <p:cNvPr id="4" name="Slide Number Placeholder 3"/>
          <p:cNvSpPr>
            <a:spLocks noGrp="1"/>
          </p:cNvSpPr>
          <p:nvPr>
            <p:ph type="sldNum" sz="quarter" idx="10"/>
          </p:nvPr>
        </p:nvSpPr>
        <p:spPr/>
        <p:txBody>
          <a:bodyPr/>
          <a:lstStyle/>
          <a:p>
            <a:fld id="{2E61351F-DBB1-4664-ADA9-83BC7CB8848D}" type="slidenum">
              <a:rPr lang="en-CA" smtClean="0"/>
              <a:t>15</a:t>
            </a:fld>
            <a:endParaRPr lang="en-CA"/>
          </a:p>
        </p:txBody>
      </p:sp>
    </p:spTree>
    <p:extLst>
      <p:ext uri="{BB962C8B-B14F-4D97-AF65-F5344CB8AC3E}">
        <p14:creationId xmlns:p14="http://schemas.microsoft.com/office/powerpoint/2010/main" val="3838349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47 minutes</a:t>
            </a:r>
          </a:p>
        </p:txBody>
      </p:sp>
      <p:sp>
        <p:nvSpPr>
          <p:cNvPr id="4" name="Slide Number Placeholder 3"/>
          <p:cNvSpPr>
            <a:spLocks noGrp="1"/>
          </p:cNvSpPr>
          <p:nvPr>
            <p:ph type="sldNum" sz="quarter" idx="10"/>
          </p:nvPr>
        </p:nvSpPr>
        <p:spPr/>
        <p:txBody>
          <a:bodyPr/>
          <a:lstStyle/>
          <a:p>
            <a:fld id="{2E61351F-DBB1-4664-ADA9-83BC7CB8848D}" type="slidenum">
              <a:rPr lang="en-CA" smtClean="0"/>
              <a:t>16</a:t>
            </a:fld>
            <a:endParaRPr lang="en-CA"/>
          </a:p>
        </p:txBody>
      </p:sp>
    </p:spTree>
    <p:extLst>
      <p:ext uri="{BB962C8B-B14F-4D97-AF65-F5344CB8AC3E}">
        <p14:creationId xmlns:p14="http://schemas.microsoft.com/office/powerpoint/2010/main" val="1489387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Today.  It looks like today.</a:t>
            </a:r>
          </a:p>
          <a:p>
            <a:endParaRPr lang="en-CA" dirty="0"/>
          </a:p>
          <a:p>
            <a:r>
              <a:rPr lang="en-CA" dirty="0"/>
              <a:t>But we can do better…..</a:t>
            </a:r>
          </a:p>
        </p:txBody>
      </p:sp>
      <p:sp>
        <p:nvSpPr>
          <p:cNvPr id="4" name="Slide Number Placeholder 3"/>
          <p:cNvSpPr>
            <a:spLocks noGrp="1"/>
          </p:cNvSpPr>
          <p:nvPr>
            <p:ph type="sldNum" sz="quarter" idx="10"/>
          </p:nvPr>
        </p:nvSpPr>
        <p:spPr/>
        <p:txBody>
          <a:bodyPr/>
          <a:lstStyle/>
          <a:p>
            <a:fld id="{2E61351F-DBB1-4664-ADA9-83BC7CB8848D}" type="slidenum">
              <a:rPr lang="en-CA" smtClean="0"/>
              <a:t>19</a:t>
            </a:fld>
            <a:endParaRPr lang="en-CA"/>
          </a:p>
        </p:txBody>
      </p:sp>
    </p:spTree>
    <p:extLst>
      <p:ext uri="{BB962C8B-B14F-4D97-AF65-F5344CB8AC3E}">
        <p14:creationId xmlns:p14="http://schemas.microsoft.com/office/powerpoint/2010/main" val="2786253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All great ideas….but are we heading in that direction?</a:t>
            </a:r>
          </a:p>
          <a:p>
            <a:endParaRPr lang="en-CA" dirty="0"/>
          </a:p>
        </p:txBody>
      </p:sp>
      <p:sp>
        <p:nvSpPr>
          <p:cNvPr id="4" name="Slide Number Placeholder 3"/>
          <p:cNvSpPr>
            <a:spLocks noGrp="1"/>
          </p:cNvSpPr>
          <p:nvPr>
            <p:ph type="sldNum" sz="quarter" idx="10"/>
          </p:nvPr>
        </p:nvSpPr>
        <p:spPr/>
        <p:txBody>
          <a:bodyPr/>
          <a:lstStyle/>
          <a:p>
            <a:fld id="{2E61351F-DBB1-4664-ADA9-83BC7CB8848D}" type="slidenum">
              <a:rPr lang="en-CA" smtClean="0"/>
              <a:t>3</a:t>
            </a:fld>
            <a:endParaRPr lang="en-CA"/>
          </a:p>
        </p:txBody>
      </p:sp>
    </p:spTree>
    <p:extLst>
      <p:ext uri="{BB962C8B-B14F-4D97-AF65-F5344CB8AC3E}">
        <p14:creationId xmlns:p14="http://schemas.microsoft.com/office/powerpoint/2010/main" val="125659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6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We all know the current approach to locates and damage prevention is not scalable.  With a year over year increase in locate requests, our current system is destined for failure.  Kris will prove this and speak to various opportunities such as;</a:t>
            </a:r>
          </a:p>
          <a:p>
            <a:endParaRPr lang="en-CA" dirty="0"/>
          </a:p>
        </p:txBody>
      </p:sp>
      <p:sp>
        <p:nvSpPr>
          <p:cNvPr id="4" name="Slide Number Placeholder 3"/>
          <p:cNvSpPr>
            <a:spLocks noGrp="1"/>
          </p:cNvSpPr>
          <p:nvPr>
            <p:ph type="sldNum" sz="quarter" idx="10"/>
          </p:nvPr>
        </p:nvSpPr>
        <p:spPr/>
        <p:txBody>
          <a:bodyPr/>
          <a:lstStyle/>
          <a:p>
            <a:fld id="{2E61351F-DBB1-4664-ADA9-83BC7CB8848D}" type="slidenum">
              <a:rPr lang="en-CA" smtClean="0"/>
              <a:t>4</a:t>
            </a:fld>
            <a:endParaRPr lang="en-CA"/>
          </a:p>
        </p:txBody>
      </p:sp>
    </p:spTree>
    <p:extLst>
      <p:ext uri="{BB962C8B-B14F-4D97-AF65-F5344CB8AC3E}">
        <p14:creationId xmlns:p14="http://schemas.microsoft.com/office/powerpoint/2010/main" val="2387395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r>
              <a:rPr lang="en-CA" dirty="0"/>
              <a:t>Big data / machine learning / simulations</a:t>
            </a:r>
          </a:p>
          <a:p>
            <a:endParaRPr lang="en-CA" dirty="0"/>
          </a:p>
          <a:p>
            <a:r>
              <a:rPr lang="en-CA" dirty="0"/>
              <a:t>When we crunch the numbers they represent something similar to the dooms day picture.  However, a talk at ORCGA just showing numbers is boring…..</a:t>
            </a:r>
          </a:p>
        </p:txBody>
      </p:sp>
      <p:sp>
        <p:nvSpPr>
          <p:cNvPr id="4" name="Slide Number Placeholder 3"/>
          <p:cNvSpPr>
            <a:spLocks noGrp="1"/>
          </p:cNvSpPr>
          <p:nvPr>
            <p:ph type="sldNum" sz="quarter" idx="10"/>
          </p:nvPr>
        </p:nvSpPr>
        <p:spPr/>
        <p:txBody>
          <a:bodyPr/>
          <a:lstStyle/>
          <a:p>
            <a:fld id="{2E61351F-DBB1-4664-ADA9-83BC7CB8848D}" type="slidenum">
              <a:rPr lang="en-CA" smtClean="0"/>
              <a:t>5</a:t>
            </a:fld>
            <a:endParaRPr lang="en-CA"/>
          </a:p>
        </p:txBody>
      </p:sp>
    </p:spTree>
    <p:extLst>
      <p:ext uri="{BB962C8B-B14F-4D97-AF65-F5344CB8AC3E}">
        <p14:creationId xmlns:p14="http://schemas.microsoft.com/office/powerpoint/2010/main" val="269570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10 minutes</a:t>
            </a:r>
          </a:p>
          <a:p>
            <a:endParaRPr lang="en-CA" dirty="0"/>
          </a:p>
          <a:p>
            <a:r>
              <a:rPr lang="en-CA" dirty="0"/>
              <a:t>We decided to put my busy family to the test…..</a:t>
            </a:r>
          </a:p>
        </p:txBody>
      </p:sp>
      <p:sp>
        <p:nvSpPr>
          <p:cNvPr id="4" name="Slide Number Placeholder 3"/>
          <p:cNvSpPr>
            <a:spLocks noGrp="1"/>
          </p:cNvSpPr>
          <p:nvPr>
            <p:ph type="sldNum" sz="quarter" idx="10"/>
          </p:nvPr>
        </p:nvSpPr>
        <p:spPr/>
        <p:txBody>
          <a:bodyPr/>
          <a:lstStyle/>
          <a:p>
            <a:fld id="{2E61351F-DBB1-4664-ADA9-83BC7CB8848D}" type="slidenum">
              <a:rPr lang="en-CA" smtClean="0"/>
              <a:t>6</a:t>
            </a:fld>
            <a:endParaRPr lang="en-CA"/>
          </a:p>
        </p:txBody>
      </p:sp>
    </p:spTree>
    <p:extLst>
      <p:ext uri="{BB962C8B-B14F-4D97-AF65-F5344CB8AC3E}">
        <p14:creationId xmlns:p14="http://schemas.microsoft.com/office/powerpoint/2010/main" val="1686543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minutes.</a:t>
            </a:r>
          </a:p>
          <a:p>
            <a:endParaRPr lang="en-CA" dirty="0"/>
          </a:p>
          <a:p>
            <a:r>
              <a:rPr lang="en-CA" dirty="0"/>
              <a:t>We made a grocery list for each meal.  I was assigned to buying meat, while my wife was assigned to everything else.</a:t>
            </a:r>
          </a:p>
          <a:p>
            <a:endParaRPr lang="en-CA" dirty="0"/>
          </a:p>
          <a:p>
            <a:r>
              <a:rPr lang="en-CA" dirty="0"/>
              <a:t>We could buy only a few items from our list each day.  We were not allowed to discuss our shopping plans and simply hoped that our supplies would align to make the meals.</a:t>
            </a:r>
          </a:p>
          <a:p>
            <a:endParaRPr lang="en-CA" dirty="0"/>
          </a:p>
          <a:p>
            <a:r>
              <a:rPr lang="en-CA" dirty="0"/>
              <a:t>On the first day, I drove to Longo’s about 20km from our house to buy the best steak.  Then I drove to </a:t>
            </a:r>
            <a:r>
              <a:rPr lang="en-CA" dirty="0" err="1"/>
              <a:t>Zerhs</a:t>
            </a:r>
            <a:r>
              <a:rPr lang="en-CA" dirty="0"/>
              <a:t>, which is near our house, to by lunch meat.  I was happy with my work for the day and went home for dinner.</a:t>
            </a:r>
          </a:p>
          <a:p>
            <a:endParaRPr lang="en-CA" dirty="0"/>
          </a:p>
          <a:p>
            <a:r>
              <a:rPr lang="en-CA" dirty="0"/>
              <a:t>Surely you can imagine that my wife first went to </a:t>
            </a:r>
            <a:r>
              <a:rPr lang="en-CA" dirty="0" err="1"/>
              <a:t>Zerhs</a:t>
            </a:r>
            <a:r>
              <a:rPr lang="en-CA" dirty="0"/>
              <a:t> and then to Longo’s……</a:t>
            </a:r>
          </a:p>
          <a:p>
            <a:endParaRPr lang="en-CA" dirty="0"/>
          </a:p>
          <a:p>
            <a:r>
              <a:rPr lang="en-CA" dirty="0"/>
              <a:t> </a:t>
            </a:r>
          </a:p>
        </p:txBody>
      </p:sp>
      <p:sp>
        <p:nvSpPr>
          <p:cNvPr id="4" name="Slide Number Placeholder 3"/>
          <p:cNvSpPr>
            <a:spLocks noGrp="1"/>
          </p:cNvSpPr>
          <p:nvPr>
            <p:ph type="sldNum" sz="quarter" idx="10"/>
          </p:nvPr>
        </p:nvSpPr>
        <p:spPr/>
        <p:txBody>
          <a:bodyPr/>
          <a:lstStyle/>
          <a:p>
            <a:fld id="{2E61351F-DBB1-4664-ADA9-83BC7CB8848D}" type="slidenum">
              <a:rPr lang="en-CA" smtClean="0"/>
              <a:t>7</a:t>
            </a:fld>
            <a:endParaRPr lang="en-CA"/>
          </a:p>
        </p:txBody>
      </p:sp>
    </p:spTree>
    <p:extLst>
      <p:ext uri="{BB962C8B-B14F-4D97-AF65-F5344CB8AC3E}">
        <p14:creationId xmlns:p14="http://schemas.microsoft.com/office/powerpoint/2010/main" val="338200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15 minutes</a:t>
            </a:r>
          </a:p>
          <a:p>
            <a:endParaRPr lang="en-CA" dirty="0"/>
          </a:p>
          <a:p>
            <a:r>
              <a:rPr lang="en-CA" dirty="0"/>
              <a:t>Asked my youngest to hand make our hockey schedules….and maintained the schedule for each change.</a:t>
            </a:r>
          </a:p>
          <a:p>
            <a:endParaRPr lang="en-CA" dirty="0"/>
          </a:p>
          <a:p>
            <a:r>
              <a:rPr lang="en-CA" dirty="0"/>
              <a:t>We missed a few games and practices.  We went to the rink on the wrong days and many times we went to the wrong rink in the wrong town.</a:t>
            </a:r>
          </a:p>
        </p:txBody>
      </p:sp>
      <p:sp>
        <p:nvSpPr>
          <p:cNvPr id="4" name="Slide Number Placeholder 3"/>
          <p:cNvSpPr>
            <a:spLocks noGrp="1"/>
          </p:cNvSpPr>
          <p:nvPr>
            <p:ph type="sldNum" sz="quarter" idx="10"/>
          </p:nvPr>
        </p:nvSpPr>
        <p:spPr/>
        <p:txBody>
          <a:bodyPr/>
          <a:lstStyle/>
          <a:p>
            <a:fld id="{2E61351F-DBB1-4664-ADA9-83BC7CB8848D}" type="slidenum">
              <a:rPr lang="en-CA" smtClean="0"/>
              <a:t>8</a:t>
            </a:fld>
            <a:endParaRPr lang="en-CA"/>
          </a:p>
        </p:txBody>
      </p:sp>
    </p:spTree>
    <p:extLst>
      <p:ext uri="{BB962C8B-B14F-4D97-AF65-F5344CB8AC3E}">
        <p14:creationId xmlns:p14="http://schemas.microsoft.com/office/powerpoint/2010/main" val="4130906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17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Snow Man – we chose weather as our thing to represent something completely out of our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We built a snowman.  The weather melted the snow man…..kids crying….waited for more snow….built a snowman….repeat.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2E61351F-DBB1-4664-ADA9-83BC7CB8848D}" type="slidenum">
              <a:rPr lang="en-CA" smtClean="0"/>
              <a:t>9</a:t>
            </a:fld>
            <a:endParaRPr lang="en-CA"/>
          </a:p>
        </p:txBody>
      </p:sp>
    </p:spTree>
    <p:extLst>
      <p:ext uri="{BB962C8B-B14F-4D97-AF65-F5344CB8AC3E}">
        <p14:creationId xmlns:p14="http://schemas.microsoft.com/office/powerpoint/2010/main" val="733492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20 minutes</a:t>
            </a:r>
          </a:p>
          <a:p>
            <a:endParaRPr lang="en-CA" dirty="0"/>
          </a:p>
          <a:p>
            <a:r>
              <a:rPr lang="en-CA" dirty="0"/>
              <a:t>5 gift cards given to our kids over the next several days….from your extended family. </a:t>
            </a:r>
          </a:p>
          <a:p>
            <a:endParaRPr lang="en-CA" dirty="0"/>
          </a:p>
          <a:p>
            <a:r>
              <a:rPr lang="en-CA" dirty="0"/>
              <a:t>You can only use them once you have all 5.  Uncle Jeff was really busy and could not visit for 15 days.  Some expire after 30 days, some after 60 days.</a:t>
            </a:r>
          </a:p>
          <a:p>
            <a:endParaRPr lang="en-CA" dirty="0"/>
          </a:p>
          <a:p>
            <a:r>
              <a:rPr lang="en-CA" dirty="0"/>
              <a:t>We will drive you to the mall once you have all 5, unless:</a:t>
            </a:r>
          </a:p>
          <a:p>
            <a:r>
              <a:rPr lang="en-CA" dirty="0"/>
              <a:t>It is raining</a:t>
            </a:r>
          </a:p>
          <a:p>
            <a:r>
              <a:rPr lang="en-CA" dirty="0"/>
              <a:t>It is too cold or too hot</a:t>
            </a:r>
          </a:p>
          <a:p>
            <a:r>
              <a:rPr lang="en-CA" dirty="0"/>
              <a:t>We don’t have plans (hockey)</a:t>
            </a:r>
          </a:p>
          <a:p>
            <a:r>
              <a:rPr lang="en-CA" dirty="0"/>
              <a:t>We can only go on week days</a:t>
            </a:r>
          </a:p>
          <a:p>
            <a:r>
              <a:rPr lang="en-CA" dirty="0"/>
              <a:t>-There were fewer than 9 days to go to the mall.</a:t>
            </a:r>
          </a:p>
          <a:p>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fld id="{2E61351F-DBB1-4664-ADA9-83BC7CB8848D}" type="slidenum">
              <a:rPr lang="en-CA" smtClean="0"/>
              <a:t>10</a:t>
            </a:fld>
            <a:endParaRPr lang="en-CA"/>
          </a:p>
        </p:txBody>
      </p:sp>
    </p:spTree>
    <p:extLst>
      <p:ext uri="{BB962C8B-B14F-4D97-AF65-F5344CB8AC3E}">
        <p14:creationId xmlns:p14="http://schemas.microsoft.com/office/powerpoint/2010/main" val="24592792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2/5/2018</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2/5/2018</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2/5/2018</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2/5/2018</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2/5/2018</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2/5/2018</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2/5/2018</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2/5/2018</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2/5/2018</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2/5/2018</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2/5/2018</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Future of Damage Prevention</a:t>
            </a:r>
          </a:p>
        </p:txBody>
      </p:sp>
      <p:sp>
        <p:nvSpPr>
          <p:cNvPr id="3" name="Subtitle 2"/>
          <p:cNvSpPr>
            <a:spLocks noGrp="1"/>
          </p:cNvSpPr>
          <p:nvPr>
            <p:ph type="subTitle" idx="1"/>
          </p:nvPr>
        </p:nvSpPr>
        <p:spPr/>
        <p:txBody>
          <a:bodyPr/>
          <a:lstStyle/>
          <a:p>
            <a:r>
              <a:rPr lang="en-US" dirty="0"/>
              <a:t>Presented by: Kris Philpott</a:t>
            </a:r>
          </a:p>
          <a:p>
            <a:r>
              <a:rPr lang="en-US" dirty="0"/>
              <a:t>ORCGA 2018</a:t>
            </a:r>
          </a:p>
          <a:p>
            <a:r>
              <a:rPr lang="en-US" dirty="0"/>
              <a:t>Blue Mountain</a:t>
            </a:r>
          </a:p>
        </p:txBody>
      </p:sp>
      <p:grpSp>
        <p:nvGrpSpPr>
          <p:cNvPr id="7" name="Group 6">
            <a:extLst>
              <a:ext uri="{FF2B5EF4-FFF2-40B4-BE49-F238E27FC236}">
                <a16:creationId xmlns:a16="http://schemas.microsoft.com/office/drawing/2014/main" id="{C352E185-CA9E-4068-B5FC-5FB2458EFEF2}"/>
              </a:ext>
            </a:extLst>
          </p:cNvPr>
          <p:cNvGrpSpPr/>
          <p:nvPr/>
        </p:nvGrpSpPr>
        <p:grpSpPr>
          <a:xfrm>
            <a:off x="7008812" y="6400800"/>
            <a:ext cx="4796105" cy="344444"/>
            <a:chOff x="5942012" y="6324600"/>
            <a:chExt cx="5177105" cy="420644"/>
          </a:xfrm>
        </p:grpSpPr>
        <p:pic>
          <p:nvPicPr>
            <p:cNvPr id="5" name="Picture 4">
              <a:extLst>
                <a:ext uri="{FF2B5EF4-FFF2-40B4-BE49-F238E27FC236}">
                  <a16:creationId xmlns:a16="http://schemas.microsoft.com/office/drawing/2014/main" id="{2C6ECE42-EB43-4FD4-ACA3-306663B50F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2012" y="6324600"/>
              <a:ext cx="914400" cy="420644"/>
            </a:xfrm>
            <a:prstGeom prst="rect">
              <a:avLst/>
            </a:prstGeom>
          </p:spPr>
        </p:pic>
        <p:sp>
          <p:nvSpPr>
            <p:cNvPr id="6" name="TextBox 5">
              <a:extLst>
                <a:ext uri="{FF2B5EF4-FFF2-40B4-BE49-F238E27FC236}">
                  <a16:creationId xmlns:a16="http://schemas.microsoft.com/office/drawing/2014/main" id="{99202D42-1B4C-47A6-B992-E286597BAE47}"/>
                </a:ext>
              </a:extLst>
            </p:cNvPr>
            <p:cNvSpPr txBox="1"/>
            <p:nvPr/>
          </p:nvSpPr>
          <p:spPr>
            <a:xfrm>
              <a:off x="6856412" y="6364106"/>
              <a:ext cx="4262705" cy="341632"/>
            </a:xfrm>
            <a:prstGeom prst="rect">
              <a:avLst/>
            </a:prstGeom>
            <a:noFill/>
          </p:spPr>
          <p:txBody>
            <a:bodyPr wrap="none" rtlCol="0">
              <a:spAutoFit/>
            </a:bodyPr>
            <a:lstStyle/>
            <a:p>
              <a:pPr>
                <a:lnSpc>
                  <a:spcPct val="90000"/>
                </a:lnSpc>
              </a:pPr>
              <a:r>
                <a:rPr lang="en-US" dirty="0">
                  <a:latin typeface="Arial" panose="020B0604020202020204" pitchFamily="34" charset="0"/>
                  <a:cs typeface="Arial" panose="020B0604020202020204" pitchFamily="34" charset="0"/>
                </a:rPr>
                <a:t>Damage</a:t>
              </a:r>
              <a:r>
                <a:rPr lang="en-US" dirty="0"/>
                <a:t> </a:t>
              </a:r>
              <a:r>
                <a:rPr lang="en-US" dirty="0">
                  <a:latin typeface="Arial" panose="020B0604020202020204" pitchFamily="34" charset="0"/>
                  <a:cs typeface="Arial" panose="020B0604020202020204" pitchFamily="34" charset="0"/>
                </a:rPr>
                <a:t>Prevention Symposium 2018</a:t>
              </a:r>
            </a:p>
          </p:txBody>
        </p:sp>
      </p:gr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83135-7E77-4F9B-B061-8F52EA537C1A}"/>
              </a:ext>
            </a:extLst>
          </p:cNvPr>
          <p:cNvSpPr>
            <a:spLocks noGrp="1"/>
          </p:cNvSpPr>
          <p:nvPr>
            <p:ph type="title"/>
          </p:nvPr>
        </p:nvSpPr>
        <p:spPr/>
        <p:txBody>
          <a:bodyPr/>
          <a:lstStyle/>
          <a:p>
            <a:r>
              <a:rPr lang="en-CA" dirty="0"/>
              <a:t>Adopting our Locate Model to my Life</a:t>
            </a:r>
          </a:p>
        </p:txBody>
      </p:sp>
      <p:sp>
        <p:nvSpPr>
          <p:cNvPr id="3" name="Content Placeholder 2">
            <a:extLst>
              <a:ext uri="{FF2B5EF4-FFF2-40B4-BE49-F238E27FC236}">
                <a16:creationId xmlns:a16="http://schemas.microsoft.com/office/drawing/2014/main" id="{1A4011F9-02B5-43DF-A6C8-4992038CE7CF}"/>
              </a:ext>
            </a:extLst>
          </p:cNvPr>
          <p:cNvSpPr>
            <a:spLocks noGrp="1"/>
          </p:cNvSpPr>
          <p:nvPr>
            <p:ph idx="1"/>
          </p:nvPr>
        </p:nvSpPr>
        <p:spPr/>
        <p:txBody>
          <a:bodyPr>
            <a:normAutofit/>
          </a:bodyPr>
          <a:lstStyle/>
          <a:p>
            <a:pPr marL="0" indent="0">
              <a:buNone/>
            </a:pPr>
            <a:endParaRPr lang="en-CA" dirty="0"/>
          </a:p>
          <a:p>
            <a:pPr marL="0" indent="0">
              <a:buNone/>
            </a:pPr>
            <a:r>
              <a:rPr lang="en-CA" dirty="0"/>
              <a:t>Family Experiment</a:t>
            </a:r>
          </a:p>
          <a:p>
            <a:pPr marL="342900" indent="-342900"/>
            <a:endParaRPr lang="en-CA" dirty="0"/>
          </a:p>
          <a:p>
            <a:pPr marL="342900" indent="-342900"/>
            <a:r>
              <a:rPr lang="en-CA" dirty="0"/>
              <a:t>Holiday Gift Cards</a:t>
            </a:r>
          </a:p>
        </p:txBody>
      </p:sp>
      <p:pic>
        <p:nvPicPr>
          <p:cNvPr id="13314" name="Picture 2" descr="Image result for gift cards expiring">
            <a:extLst>
              <a:ext uri="{FF2B5EF4-FFF2-40B4-BE49-F238E27FC236}">
                <a16:creationId xmlns:a16="http://schemas.microsoft.com/office/drawing/2014/main" id="{6B5AD4A4-E8F4-41BF-90C9-838D0DC09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424" y="2362200"/>
            <a:ext cx="5030089" cy="35909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83135-7E77-4F9B-B061-8F52EA537C1A}"/>
              </a:ext>
            </a:extLst>
          </p:cNvPr>
          <p:cNvSpPr>
            <a:spLocks noGrp="1"/>
          </p:cNvSpPr>
          <p:nvPr>
            <p:ph type="title"/>
          </p:nvPr>
        </p:nvSpPr>
        <p:spPr/>
        <p:txBody>
          <a:bodyPr/>
          <a:lstStyle/>
          <a:p>
            <a:r>
              <a:rPr lang="en-CA" dirty="0"/>
              <a:t>Adopting our Locate Model to my Life</a:t>
            </a:r>
          </a:p>
        </p:txBody>
      </p:sp>
      <p:sp>
        <p:nvSpPr>
          <p:cNvPr id="3" name="Content Placeholder 2">
            <a:extLst>
              <a:ext uri="{FF2B5EF4-FFF2-40B4-BE49-F238E27FC236}">
                <a16:creationId xmlns:a16="http://schemas.microsoft.com/office/drawing/2014/main" id="{1A4011F9-02B5-43DF-A6C8-4992038CE7CF}"/>
              </a:ext>
            </a:extLst>
          </p:cNvPr>
          <p:cNvSpPr>
            <a:spLocks noGrp="1"/>
          </p:cNvSpPr>
          <p:nvPr>
            <p:ph idx="1"/>
          </p:nvPr>
        </p:nvSpPr>
        <p:spPr/>
        <p:txBody>
          <a:bodyPr>
            <a:normAutofit/>
          </a:bodyPr>
          <a:lstStyle/>
          <a:p>
            <a:pPr marL="342900" indent="-342900"/>
            <a:r>
              <a:rPr lang="en-CA" dirty="0"/>
              <a:t>Comparisons</a:t>
            </a:r>
          </a:p>
          <a:p>
            <a:pPr marL="342900" indent="-342900"/>
            <a:endParaRPr lang="en-CA" dirty="0"/>
          </a:p>
          <a:p>
            <a:pPr marL="342900" indent="-342900"/>
            <a:r>
              <a:rPr lang="en-CA" dirty="0"/>
              <a:t>Grocery Shopping = Duplication of Locators</a:t>
            </a:r>
          </a:p>
          <a:p>
            <a:pPr marL="342900" indent="-342900"/>
            <a:r>
              <a:rPr lang="en-CA" dirty="0"/>
              <a:t>Hockey Schedule = Poor Records</a:t>
            </a:r>
          </a:p>
          <a:p>
            <a:pPr marL="342900" indent="-342900"/>
            <a:r>
              <a:rPr lang="en-CA" dirty="0"/>
              <a:t>Snow Man = Remarks</a:t>
            </a:r>
          </a:p>
          <a:p>
            <a:pPr marL="342900" indent="-342900"/>
            <a:r>
              <a:rPr lang="en-CA" dirty="0"/>
              <a:t>Gifts Cards = No Excavation/wasted locate</a:t>
            </a:r>
          </a:p>
        </p:txBody>
      </p:sp>
    </p:spTree>
    <p:extLst>
      <p:ext uri="{BB962C8B-B14F-4D97-AF65-F5344CB8AC3E}">
        <p14:creationId xmlns:p14="http://schemas.microsoft.com/office/powerpoint/2010/main" val="24648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83135-7E77-4F9B-B061-8F52EA537C1A}"/>
              </a:ext>
            </a:extLst>
          </p:cNvPr>
          <p:cNvSpPr>
            <a:spLocks noGrp="1"/>
          </p:cNvSpPr>
          <p:nvPr>
            <p:ph type="title"/>
          </p:nvPr>
        </p:nvSpPr>
        <p:spPr/>
        <p:txBody>
          <a:bodyPr/>
          <a:lstStyle/>
          <a:p>
            <a:r>
              <a:rPr lang="en-CA" dirty="0"/>
              <a:t>Locator Paradox</a:t>
            </a:r>
          </a:p>
        </p:txBody>
      </p:sp>
      <p:graphicFrame>
        <p:nvGraphicFramePr>
          <p:cNvPr id="5" name="Object 3">
            <a:extLst>
              <a:ext uri="{FF2B5EF4-FFF2-40B4-BE49-F238E27FC236}">
                <a16:creationId xmlns:a16="http://schemas.microsoft.com/office/drawing/2014/main" id="{1E63C620-3431-4AD0-AB70-86538DC597A1}"/>
              </a:ext>
            </a:extLst>
          </p:cNvPr>
          <p:cNvGraphicFramePr>
            <a:graphicFrameLocks noChangeAspect="1"/>
          </p:cNvGraphicFramePr>
          <p:nvPr>
            <p:extLst>
              <p:ext uri="{D42A27DB-BD31-4B8C-83A1-F6EECF244321}">
                <p14:modId xmlns:p14="http://schemas.microsoft.com/office/powerpoint/2010/main" val="1120463584"/>
              </p:ext>
            </p:extLst>
          </p:nvPr>
        </p:nvGraphicFramePr>
        <p:xfrm>
          <a:off x="1801811" y="1587500"/>
          <a:ext cx="8543925" cy="5118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185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D1BC-A4BB-4E11-AC9D-F04333DB7B38}"/>
              </a:ext>
            </a:extLst>
          </p:cNvPr>
          <p:cNvSpPr>
            <a:spLocks noGrp="1"/>
          </p:cNvSpPr>
          <p:nvPr>
            <p:ph type="title"/>
          </p:nvPr>
        </p:nvSpPr>
        <p:spPr/>
        <p:txBody>
          <a:bodyPr/>
          <a:lstStyle/>
          <a:p>
            <a:r>
              <a:rPr lang="en-CA" dirty="0"/>
              <a:t>Not Scalable</a:t>
            </a:r>
          </a:p>
        </p:txBody>
      </p:sp>
      <p:graphicFrame>
        <p:nvGraphicFramePr>
          <p:cNvPr id="4" name="Object 3">
            <a:extLst>
              <a:ext uri="{FF2B5EF4-FFF2-40B4-BE49-F238E27FC236}">
                <a16:creationId xmlns:a16="http://schemas.microsoft.com/office/drawing/2014/main" id="{941B44E9-9489-4613-8656-43D77C9EE996}"/>
              </a:ext>
            </a:extLst>
          </p:cNvPr>
          <p:cNvGraphicFramePr>
            <a:graphicFrameLocks noChangeAspect="1"/>
          </p:cNvGraphicFramePr>
          <p:nvPr>
            <p:extLst>
              <p:ext uri="{D42A27DB-BD31-4B8C-83A1-F6EECF244321}">
                <p14:modId xmlns:p14="http://schemas.microsoft.com/office/powerpoint/2010/main" val="1710037542"/>
              </p:ext>
            </p:extLst>
          </p:nvPr>
        </p:nvGraphicFramePr>
        <p:xfrm>
          <a:off x="1801811" y="1587500"/>
          <a:ext cx="8543925" cy="5118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142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83135-7E77-4F9B-B061-8F52EA537C1A}"/>
              </a:ext>
            </a:extLst>
          </p:cNvPr>
          <p:cNvSpPr>
            <a:spLocks noGrp="1"/>
          </p:cNvSpPr>
          <p:nvPr>
            <p:ph type="title"/>
          </p:nvPr>
        </p:nvSpPr>
        <p:spPr/>
        <p:txBody>
          <a:bodyPr/>
          <a:lstStyle/>
          <a:p>
            <a:r>
              <a:rPr lang="en-CA" dirty="0"/>
              <a:t>How my family fixed it….</a:t>
            </a:r>
          </a:p>
        </p:txBody>
      </p:sp>
      <p:sp>
        <p:nvSpPr>
          <p:cNvPr id="3" name="Content Placeholder 2">
            <a:extLst>
              <a:ext uri="{FF2B5EF4-FFF2-40B4-BE49-F238E27FC236}">
                <a16:creationId xmlns:a16="http://schemas.microsoft.com/office/drawing/2014/main" id="{1A4011F9-02B5-43DF-A6C8-4992038CE7CF}"/>
              </a:ext>
            </a:extLst>
          </p:cNvPr>
          <p:cNvSpPr>
            <a:spLocks noGrp="1"/>
          </p:cNvSpPr>
          <p:nvPr>
            <p:ph idx="1"/>
          </p:nvPr>
        </p:nvSpPr>
        <p:spPr>
          <a:xfrm>
            <a:off x="1293812" y="1676400"/>
            <a:ext cx="10134599" cy="4495800"/>
          </a:xfrm>
        </p:spPr>
        <p:txBody>
          <a:bodyPr>
            <a:normAutofit/>
          </a:bodyPr>
          <a:lstStyle/>
          <a:p>
            <a:pPr marL="0" indent="0">
              <a:buNone/>
            </a:pPr>
            <a:endParaRPr lang="en-CA" dirty="0"/>
          </a:p>
          <a:p>
            <a:pPr marL="342900" indent="-342900"/>
            <a:r>
              <a:rPr lang="en-CA" dirty="0"/>
              <a:t>Grocery Shopping: = We sent one person to shop</a:t>
            </a:r>
          </a:p>
          <a:p>
            <a:pPr marL="342900" indent="-342900"/>
            <a:r>
              <a:rPr lang="en-CA" dirty="0"/>
              <a:t>Hockey Schedule = We synced our calendars with a live feed</a:t>
            </a:r>
          </a:p>
          <a:p>
            <a:pPr marL="342900" indent="-342900"/>
            <a:r>
              <a:rPr lang="en-CA" dirty="0"/>
              <a:t>Snow Man = We took a picture of the snowman</a:t>
            </a:r>
          </a:p>
          <a:p>
            <a:pPr marL="342900" indent="-342900"/>
            <a:r>
              <a:rPr lang="en-CA" dirty="0"/>
              <a:t>Gifts Cards = With the other items resolved…we had plenty of time.</a:t>
            </a:r>
          </a:p>
        </p:txBody>
      </p:sp>
    </p:spTree>
    <p:extLst>
      <p:ext uri="{BB962C8B-B14F-4D97-AF65-F5344CB8AC3E}">
        <p14:creationId xmlns:p14="http://schemas.microsoft.com/office/powerpoint/2010/main" val="117619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94C7F-DF86-47F6-8ED2-29133FF5496F}"/>
              </a:ext>
            </a:extLst>
          </p:cNvPr>
          <p:cNvSpPr>
            <a:spLocks noGrp="1"/>
          </p:cNvSpPr>
          <p:nvPr>
            <p:ph type="title"/>
          </p:nvPr>
        </p:nvSpPr>
        <p:spPr/>
        <p:txBody>
          <a:bodyPr/>
          <a:lstStyle/>
          <a:p>
            <a:r>
              <a:rPr lang="en-CA" dirty="0"/>
              <a:t>Enough with the bad data!</a:t>
            </a:r>
          </a:p>
        </p:txBody>
      </p:sp>
      <p:sp>
        <p:nvSpPr>
          <p:cNvPr id="3" name="Content Placeholder 2">
            <a:extLst>
              <a:ext uri="{FF2B5EF4-FFF2-40B4-BE49-F238E27FC236}">
                <a16:creationId xmlns:a16="http://schemas.microsoft.com/office/drawing/2014/main" id="{295F0AA5-CFEC-4D7C-A775-CA45391CB075}"/>
              </a:ext>
            </a:extLst>
          </p:cNvPr>
          <p:cNvSpPr>
            <a:spLocks noGrp="1"/>
          </p:cNvSpPr>
          <p:nvPr>
            <p:ph idx="1"/>
          </p:nvPr>
        </p:nvSpPr>
        <p:spPr/>
        <p:txBody>
          <a:bodyPr/>
          <a:lstStyle/>
          <a:p>
            <a:r>
              <a:rPr lang="en-CA" dirty="0"/>
              <a:t>Infrastructure owners need quality records</a:t>
            </a:r>
          </a:p>
          <a:p>
            <a:endParaRPr lang="en-CA" dirty="0"/>
          </a:p>
          <a:p>
            <a:endParaRPr lang="en-CA" dirty="0"/>
          </a:p>
          <a:p>
            <a:endParaRPr lang="en-CA" dirty="0"/>
          </a:p>
          <a:p>
            <a:r>
              <a:rPr lang="en-CA" dirty="0"/>
              <a:t>Pilot Project:</a:t>
            </a:r>
          </a:p>
          <a:p>
            <a:r>
              <a:rPr lang="en-CA" dirty="0"/>
              <a:t>30 Inspectors</a:t>
            </a:r>
          </a:p>
          <a:p>
            <a:r>
              <a:rPr lang="en-CA" dirty="0"/>
              <a:t>18,500 images</a:t>
            </a:r>
          </a:p>
          <a:p>
            <a:r>
              <a:rPr lang="en-CA" dirty="0"/>
              <a:t>2 Years</a:t>
            </a:r>
          </a:p>
        </p:txBody>
      </p:sp>
      <p:pic>
        <p:nvPicPr>
          <p:cNvPr id="4" name="Picture 3">
            <a:extLst>
              <a:ext uri="{FF2B5EF4-FFF2-40B4-BE49-F238E27FC236}">
                <a16:creationId xmlns:a16="http://schemas.microsoft.com/office/drawing/2014/main" id="{10DCD07C-8770-4517-BFD6-9605C0FF535F}"/>
              </a:ext>
            </a:extLst>
          </p:cNvPr>
          <p:cNvPicPr>
            <a:picLocks noChangeAspect="1"/>
          </p:cNvPicPr>
          <p:nvPr/>
        </p:nvPicPr>
        <p:blipFill>
          <a:blip r:embed="rId3"/>
          <a:stretch>
            <a:fillRect/>
          </a:stretch>
        </p:blipFill>
        <p:spPr>
          <a:xfrm>
            <a:off x="4341812" y="2743200"/>
            <a:ext cx="6705600" cy="39317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5829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Utility locate">
            <a:extLst>
              <a:ext uri="{FF2B5EF4-FFF2-40B4-BE49-F238E27FC236}">
                <a16:creationId xmlns:a16="http://schemas.microsoft.com/office/drawing/2014/main" id="{1B01EAEF-BDDE-4238-97E2-625543B286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9616" y="3276600"/>
            <a:ext cx="4435835" cy="33120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42A6A0B-BAA9-4112-AF69-A3EAC0DEC7D2}"/>
              </a:ext>
            </a:extLst>
          </p:cNvPr>
          <p:cNvPicPr>
            <a:picLocks noChangeAspect="1"/>
          </p:cNvPicPr>
          <p:nvPr/>
        </p:nvPicPr>
        <p:blipFill>
          <a:blip r:embed="rId4"/>
          <a:stretch>
            <a:fillRect/>
          </a:stretch>
        </p:blipFill>
        <p:spPr>
          <a:xfrm>
            <a:off x="7310228" y="360645"/>
            <a:ext cx="3300090" cy="4572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5EE88CC5-2600-4CAF-9D5D-CC99F968BA61}"/>
              </a:ext>
            </a:extLst>
          </p:cNvPr>
          <p:cNvPicPr>
            <a:picLocks noChangeAspect="1"/>
          </p:cNvPicPr>
          <p:nvPr/>
        </p:nvPicPr>
        <p:blipFill>
          <a:blip r:embed="rId5"/>
          <a:stretch>
            <a:fillRect/>
          </a:stretch>
        </p:blipFill>
        <p:spPr>
          <a:xfrm>
            <a:off x="1751012" y="269310"/>
            <a:ext cx="2922053" cy="463525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1283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CE64B-EFDC-4551-B674-2C76B861DFB5}"/>
              </a:ext>
            </a:extLst>
          </p:cNvPr>
          <p:cNvSpPr>
            <a:spLocks noGrp="1"/>
          </p:cNvSpPr>
          <p:nvPr>
            <p:ph type="title"/>
          </p:nvPr>
        </p:nvSpPr>
        <p:spPr/>
        <p:txBody>
          <a:bodyPr/>
          <a:lstStyle/>
          <a:p>
            <a:r>
              <a:rPr lang="en-CA" dirty="0"/>
              <a:t>Locator Images</a:t>
            </a:r>
          </a:p>
        </p:txBody>
      </p:sp>
      <p:sp>
        <p:nvSpPr>
          <p:cNvPr id="3" name="Content Placeholder 2">
            <a:extLst>
              <a:ext uri="{FF2B5EF4-FFF2-40B4-BE49-F238E27FC236}">
                <a16:creationId xmlns:a16="http://schemas.microsoft.com/office/drawing/2014/main" id="{8B4AE66A-43E9-4AFD-83D4-84ED20844FCA}"/>
              </a:ext>
            </a:extLst>
          </p:cNvPr>
          <p:cNvSpPr>
            <a:spLocks noGrp="1"/>
          </p:cNvSpPr>
          <p:nvPr>
            <p:ph idx="1"/>
          </p:nvPr>
        </p:nvSpPr>
        <p:spPr>
          <a:xfrm>
            <a:off x="1293813" y="1676400"/>
            <a:ext cx="5181599" cy="4495800"/>
          </a:xfrm>
        </p:spPr>
        <p:txBody>
          <a:bodyPr/>
          <a:lstStyle/>
          <a:p>
            <a:r>
              <a:rPr lang="en-CA" dirty="0"/>
              <a:t>Are we missing an opportunities?</a:t>
            </a:r>
          </a:p>
        </p:txBody>
      </p:sp>
      <p:pic>
        <p:nvPicPr>
          <p:cNvPr id="12290" name="Picture 2" descr="Related image">
            <a:extLst>
              <a:ext uri="{FF2B5EF4-FFF2-40B4-BE49-F238E27FC236}">
                <a16:creationId xmlns:a16="http://schemas.microsoft.com/office/drawing/2014/main" id="{8F62E365-F493-49EA-B98F-BD79354553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7812" y="609600"/>
            <a:ext cx="4572000" cy="59912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90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19766-1D89-42A8-B163-C828EC8C5EC6}"/>
              </a:ext>
            </a:extLst>
          </p:cNvPr>
          <p:cNvSpPr>
            <a:spLocks noGrp="1"/>
          </p:cNvSpPr>
          <p:nvPr>
            <p:ph type="title"/>
          </p:nvPr>
        </p:nvSpPr>
        <p:spPr/>
        <p:txBody>
          <a:bodyPr/>
          <a:lstStyle/>
          <a:p>
            <a:r>
              <a:rPr lang="en-CA" dirty="0"/>
              <a:t>Utility Mapping</a:t>
            </a:r>
          </a:p>
        </p:txBody>
      </p:sp>
      <p:sp>
        <p:nvSpPr>
          <p:cNvPr id="3" name="Content Placeholder 2">
            <a:extLst>
              <a:ext uri="{FF2B5EF4-FFF2-40B4-BE49-F238E27FC236}">
                <a16:creationId xmlns:a16="http://schemas.microsoft.com/office/drawing/2014/main" id="{357D1E6B-1373-4FF1-B133-3A41670C3D20}"/>
              </a:ext>
            </a:extLst>
          </p:cNvPr>
          <p:cNvSpPr>
            <a:spLocks noGrp="1"/>
          </p:cNvSpPr>
          <p:nvPr>
            <p:ph idx="1"/>
          </p:nvPr>
        </p:nvSpPr>
        <p:spPr/>
        <p:txBody>
          <a:bodyPr/>
          <a:lstStyle/>
          <a:p>
            <a:pPr marL="0" indent="0">
              <a:buNone/>
            </a:pPr>
            <a:endParaRPr lang="en-CA" i="1" dirty="0"/>
          </a:p>
          <a:p>
            <a:pPr marL="0" indent="0">
              <a:buNone/>
            </a:pPr>
            <a:r>
              <a:rPr lang="en-CA" sz="3600" i="1" dirty="0"/>
              <a:t>“S250 can help ensure that accurate information about underground utility infrastructure is captured and available for future projects”</a:t>
            </a:r>
          </a:p>
        </p:txBody>
      </p:sp>
    </p:spTree>
    <p:extLst>
      <p:ext uri="{BB962C8B-B14F-4D97-AF65-F5344CB8AC3E}">
        <p14:creationId xmlns:p14="http://schemas.microsoft.com/office/powerpoint/2010/main" val="81625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1B09D-08BC-4EC8-9DF5-59FB4E30E412}"/>
              </a:ext>
            </a:extLst>
          </p:cNvPr>
          <p:cNvSpPr>
            <a:spLocks noGrp="1"/>
          </p:cNvSpPr>
          <p:nvPr>
            <p:ph type="title"/>
          </p:nvPr>
        </p:nvSpPr>
        <p:spPr/>
        <p:txBody>
          <a:bodyPr/>
          <a:lstStyle/>
          <a:p>
            <a:r>
              <a:rPr lang="en-CA" dirty="0"/>
              <a:t>What does the future look like?</a:t>
            </a:r>
          </a:p>
        </p:txBody>
      </p:sp>
      <p:pic>
        <p:nvPicPr>
          <p:cNvPr id="14338" name="Picture 2" descr="Image result for February 8, 2018">
            <a:extLst>
              <a:ext uri="{FF2B5EF4-FFF2-40B4-BE49-F238E27FC236}">
                <a16:creationId xmlns:a16="http://schemas.microsoft.com/office/drawing/2014/main" id="{A732CD2E-8FBA-4C53-A447-B7CD6BE724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1662" y="1524000"/>
            <a:ext cx="5905499" cy="5314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0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76464-B968-4AA8-A339-6DAC18A16C41}"/>
              </a:ext>
            </a:extLst>
          </p:cNvPr>
          <p:cNvSpPr>
            <a:spLocks noGrp="1"/>
          </p:cNvSpPr>
          <p:nvPr>
            <p:ph type="title"/>
          </p:nvPr>
        </p:nvSpPr>
        <p:spPr/>
        <p:txBody>
          <a:bodyPr/>
          <a:lstStyle/>
          <a:p>
            <a:r>
              <a:rPr lang="en-CA" dirty="0"/>
              <a:t>What Does the Future Hold?</a:t>
            </a:r>
          </a:p>
        </p:txBody>
      </p:sp>
      <p:sp>
        <p:nvSpPr>
          <p:cNvPr id="5" name="Content Placeholder 4">
            <a:extLst>
              <a:ext uri="{FF2B5EF4-FFF2-40B4-BE49-F238E27FC236}">
                <a16:creationId xmlns:a16="http://schemas.microsoft.com/office/drawing/2014/main" id="{9B7274F2-3FD8-4BA8-BE9B-A2CC5E4A59AB}"/>
              </a:ext>
            </a:extLst>
          </p:cNvPr>
          <p:cNvSpPr>
            <a:spLocks noGrp="1"/>
          </p:cNvSpPr>
          <p:nvPr>
            <p:ph idx="1"/>
          </p:nvPr>
        </p:nvSpPr>
        <p:spPr/>
        <p:txBody>
          <a:bodyPr/>
          <a:lstStyle/>
          <a:p>
            <a:pPr marL="342900" indent="-342900"/>
            <a:r>
              <a:rPr lang="en-CA" dirty="0"/>
              <a:t>Better…..</a:t>
            </a:r>
          </a:p>
          <a:p>
            <a:pPr marL="342900" indent="-342900"/>
            <a:r>
              <a:rPr lang="en-CA" dirty="0"/>
              <a:t>Faster….</a:t>
            </a:r>
          </a:p>
          <a:p>
            <a:pPr marL="342900" indent="-342900"/>
            <a:r>
              <a:rPr lang="en-CA" dirty="0"/>
              <a:t>Less…..</a:t>
            </a:r>
          </a:p>
          <a:p>
            <a:pPr marL="342900" indent="-342900"/>
            <a:r>
              <a:rPr lang="en-CA" dirty="0"/>
              <a:t>More accurate…..</a:t>
            </a:r>
          </a:p>
          <a:p>
            <a:pPr marL="342900" indent="-342900"/>
            <a:endParaRPr lang="en-CA" dirty="0"/>
          </a:p>
        </p:txBody>
      </p:sp>
      <p:pic>
        <p:nvPicPr>
          <p:cNvPr id="3076" name="Picture 4" descr="Image result for What do you think">
            <a:extLst>
              <a:ext uri="{FF2B5EF4-FFF2-40B4-BE49-F238E27FC236}">
                <a16:creationId xmlns:a16="http://schemas.microsoft.com/office/drawing/2014/main" id="{0B3A7E83-1C91-4E50-9ECD-F8CDC3D665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5012" y="3171371"/>
            <a:ext cx="4914141" cy="3276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96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4011F9-02B5-43DF-A6C8-4992038CE7CF}"/>
              </a:ext>
            </a:extLst>
          </p:cNvPr>
          <p:cNvSpPr>
            <a:spLocks noGrp="1"/>
          </p:cNvSpPr>
          <p:nvPr>
            <p:ph idx="1"/>
          </p:nvPr>
        </p:nvSpPr>
        <p:spPr/>
        <p:txBody>
          <a:bodyPr>
            <a:normAutofit/>
          </a:bodyPr>
          <a:lstStyle/>
          <a:p>
            <a:pPr marL="0" indent="0">
              <a:buNone/>
            </a:pPr>
            <a:endParaRPr lang="en-CA" dirty="0"/>
          </a:p>
          <a:p>
            <a:pPr marL="0" indent="0">
              <a:buNone/>
            </a:pPr>
            <a:endParaRPr lang="en-CA" dirty="0"/>
          </a:p>
        </p:txBody>
      </p:sp>
      <p:pic>
        <p:nvPicPr>
          <p:cNvPr id="2050" name="Picture 2" descr="Image result for future destruction">
            <a:extLst>
              <a:ext uri="{FF2B5EF4-FFF2-40B4-BE49-F238E27FC236}">
                <a16:creationId xmlns:a16="http://schemas.microsoft.com/office/drawing/2014/main" id="{C5A1FE20-3322-43CA-BD8C-6D5DBDE2CE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88" y="-1783080"/>
            <a:ext cx="13030200" cy="10424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71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83135-7E77-4F9B-B061-8F52EA537C1A}"/>
              </a:ext>
            </a:extLst>
          </p:cNvPr>
          <p:cNvSpPr>
            <a:spLocks noGrp="1"/>
          </p:cNvSpPr>
          <p:nvPr>
            <p:ph type="title"/>
          </p:nvPr>
        </p:nvSpPr>
        <p:spPr/>
        <p:txBody>
          <a:bodyPr/>
          <a:lstStyle/>
          <a:p>
            <a:r>
              <a:rPr lang="en-CA" dirty="0"/>
              <a:t>Is the system broken?</a:t>
            </a:r>
          </a:p>
        </p:txBody>
      </p:sp>
      <p:sp>
        <p:nvSpPr>
          <p:cNvPr id="3" name="Content Placeholder 2">
            <a:extLst>
              <a:ext uri="{FF2B5EF4-FFF2-40B4-BE49-F238E27FC236}">
                <a16:creationId xmlns:a16="http://schemas.microsoft.com/office/drawing/2014/main" id="{1A4011F9-02B5-43DF-A6C8-4992038CE7CF}"/>
              </a:ext>
            </a:extLst>
          </p:cNvPr>
          <p:cNvSpPr>
            <a:spLocks noGrp="1"/>
          </p:cNvSpPr>
          <p:nvPr>
            <p:ph idx="1"/>
          </p:nvPr>
        </p:nvSpPr>
        <p:spPr/>
        <p:txBody>
          <a:bodyPr>
            <a:normAutofit/>
          </a:bodyPr>
          <a:lstStyle/>
          <a:p>
            <a:pPr marL="0" indent="0">
              <a:buNone/>
            </a:pPr>
            <a:endParaRPr lang="en-CA" dirty="0"/>
          </a:p>
          <a:p>
            <a:pPr marL="0" indent="0">
              <a:buNone/>
            </a:pPr>
            <a:endParaRPr lang="en-CA" dirty="0"/>
          </a:p>
        </p:txBody>
      </p:sp>
      <p:pic>
        <p:nvPicPr>
          <p:cNvPr id="1026" name="Picture 2" descr="Grim Future">
            <a:extLst>
              <a:ext uri="{FF2B5EF4-FFF2-40B4-BE49-F238E27FC236}">
                <a16:creationId xmlns:a16="http://schemas.microsoft.com/office/drawing/2014/main" id="{824F3B08-A1AC-44B7-B700-A17B3E743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7798" y="2895600"/>
            <a:ext cx="5968468" cy="3962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utopia">
            <a:extLst>
              <a:ext uri="{FF2B5EF4-FFF2-40B4-BE49-F238E27FC236}">
                <a16:creationId xmlns:a16="http://schemas.microsoft.com/office/drawing/2014/main" id="{614333BF-B187-46F1-88EA-56351CEE5C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05001"/>
            <a:ext cx="6096000" cy="3429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17660D1-BC0E-42C4-8B61-01DCB2502A37}"/>
              </a:ext>
            </a:extLst>
          </p:cNvPr>
          <p:cNvSpPr txBox="1"/>
          <p:nvPr/>
        </p:nvSpPr>
        <p:spPr>
          <a:xfrm>
            <a:off x="150812" y="5453746"/>
            <a:ext cx="4495800" cy="341632"/>
          </a:xfrm>
          <a:prstGeom prst="rect">
            <a:avLst/>
          </a:prstGeom>
          <a:noFill/>
        </p:spPr>
        <p:txBody>
          <a:bodyPr wrap="square" rtlCol="0">
            <a:spAutoFit/>
          </a:bodyPr>
          <a:lstStyle/>
          <a:p>
            <a:pPr>
              <a:lnSpc>
                <a:spcPct val="90000"/>
              </a:lnSpc>
            </a:pPr>
            <a:r>
              <a:rPr lang="en-CA" dirty="0"/>
              <a:t>If we do nothing will we arrive in Utopia?</a:t>
            </a:r>
          </a:p>
        </p:txBody>
      </p:sp>
      <p:sp>
        <p:nvSpPr>
          <p:cNvPr id="7" name="TextBox 6">
            <a:extLst>
              <a:ext uri="{FF2B5EF4-FFF2-40B4-BE49-F238E27FC236}">
                <a16:creationId xmlns:a16="http://schemas.microsoft.com/office/drawing/2014/main" id="{0079BCAA-45DB-48E5-A170-60BAC67D90E9}"/>
              </a:ext>
            </a:extLst>
          </p:cNvPr>
          <p:cNvSpPr txBox="1"/>
          <p:nvPr/>
        </p:nvSpPr>
        <p:spPr>
          <a:xfrm>
            <a:off x="7618412" y="2477768"/>
            <a:ext cx="4749652" cy="341632"/>
          </a:xfrm>
          <a:prstGeom prst="rect">
            <a:avLst/>
          </a:prstGeom>
          <a:noFill/>
        </p:spPr>
        <p:txBody>
          <a:bodyPr wrap="square" rtlCol="0">
            <a:spAutoFit/>
          </a:bodyPr>
          <a:lstStyle/>
          <a:p>
            <a:pPr>
              <a:lnSpc>
                <a:spcPct val="90000"/>
              </a:lnSpc>
            </a:pPr>
            <a:r>
              <a:rPr lang="en-CA" dirty="0"/>
              <a:t>Are we struggling with the current system?</a:t>
            </a:r>
          </a:p>
        </p:txBody>
      </p:sp>
    </p:spTree>
    <p:extLst>
      <p:ext uri="{BB962C8B-B14F-4D97-AF65-F5344CB8AC3E}">
        <p14:creationId xmlns:p14="http://schemas.microsoft.com/office/powerpoint/2010/main" val="330828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83135-7E77-4F9B-B061-8F52EA537C1A}"/>
              </a:ext>
            </a:extLst>
          </p:cNvPr>
          <p:cNvSpPr>
            <a:spLocks noGrp="1"/>
          </p:cNvSpPr>
          <p:nvPr>
            <p:ph type="title"/>
          </p:nvPr>
        </p:nvSpPr>
        <p:spPr/>
        <p:txBody>
          <a:bodyPr/>
          <a:lstStyle/>
          <a:p>
            <a:r>
              <a:rPr lang="en-CA" dirty="0"/>
              <a:t>How can we test our current model?</a:t>
            </a:r>
          </a:p>
        </p:txBody>
      </p:sp>
      <p:pic>
        <p:nvPicPr>
          <p:cNvPr id="5122" name="Picture 2" descr="Image result for test">
            <a:extLst>
              <a:ext uri="{FF2B5EF4-FFF2-40B4-BE49-F238E27FC236}">
                <a16:creationId xmlns:a16="http://schemas.microsoft.com/office/drawing/2014/main" id="{00D013CB-F0B0-456E-B464-4513D9CC9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0208" y="1751239"/>
            <a:ext cx="4128407" cy="4816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1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a:extLst>
              <a:ext uri="{FF2B5EF4-FFF2-40B4-BE49-F238E27FC236}">
                <a16:creationId xmlns:a16="http://schemas.microsoft.com/office/drawing/2014/main" id="{F8A89493-E98F-4153-967F-A048670F48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9900" y="0"/>
            <a:ext cx="87090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40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83135-7E77-4F9B-B061-8F52EA537C1A}"/>
              </a:ext>
            </a:extLst>
          </p:cNvPr>
          <p:cNvSpPr>
            <a:spLocks noGrp="1"/>
          </p:cNvSpPr>
          <p:nvPr>
            <p:ph type="title"/>
          </p:nvPr>
        </p:nvSpPr>
        <p:spPr/>
        <p:txBody>
          <a:bodyPr/>
          <a:lstStyle/>
          <a:p>
            <a:r>
              <a:rPr lang="en-CA" dirty="0"/>
              <a:t>Adopting our Locate Model to my Life</a:t>
            </a:r>
          </a:p>
        </p:txBody>
      </p:sp>
      <p:sp>
        <p:nvSpPr>
          <p:cNvPr id="3" name="Content Placeholder 2">
            <a:extLst>
              <a:ext uri="{FF2B5EF4-FFF2-40B4-BE49-F238E27FC236}">
                <a16:creationId xmlns:a16="http://schemas.microsoft.com/office/drawing/2014/main" id="{1A4011F9-02B5-43DF-A6C8-4992038CE7CF}"/>
              </a:ext>
            </a:extLst>
          </p:cNvPr>
          <p:cNvSpPr>
            <a:spLocks noGrp="1"/>
          </p:cNvSpPr>
          <p:nvPr>
            <p:ph idx="1"/>
          </p:nvPr>
        </p:nvSpPr>
        <p:spPr/>
        <p:txBody>
          <a:bodyPr>
            <a:normAutofit/>
          </a:bodyPr>
          <a:lstStyle/>
          <a:p>
            <a:pPr marL="0" indent="0">
              <a:buNone/>
            </a:pPr>
            <a:endParaRPr lang="en-CA" dirty="0"/>
          </a:p>
          <a:p>
            <a:pPr marL="0" indent="0">
              <a:buNone/>
            </a:pPr>
            <a:r>
              <a:rPr lang="en-CA" dirty="0"/>
              <a:t>Family Experiment</a:t>
            </a:r>
          </a:p>
          <a:p>
            <a:pPr marL="342900" indent="-342900"/>
            <a:endParaRPr lang="en-CA" dirty="0"/>
          </a:p>
          <a:p>
            <a:pPr marL="342900" indent="-342900"/>
            <a:r>
              <a:rPr lang="en-CA" dirty="0"/>
              <a:t>Grocery Shopping</a:t>
            </a:r>
          </a:p>
          <a:p>
            <a:pPr marL="0" indent="0">
              <a:buNone/>
            </a:pPr>
            <a:endParaRPr lang="en-CA" dirty="0"/>
          </a:p>
        </p:txBody>
      </p:sp>
      <p:pic>
        <p:nvPicPr>
          <p:cNvPr id="9218" name="Picture 2" descr="Image result for you can't recycle wasted time">
            <a:extLst>
              <a:ext uri="{FF2B5EF4-FFF2-40B4-BE49-F238E27FC236}">
                <a16:creationId xmlns:a16="http://schemas.microsoft.com/office/drawing/2014/main" id="{A6AE9491-4992-4316-A859-7F0F530F8E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0212" y="1690914"/>
            <a:ext cx="3393781" cy="480785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29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83135-7E77-4F9B-B061-8F52EA537C1A}"/>
              </a:ext>
            </a:extLst>
          </p:cNvPr>
          <p:cNvSpPr>
            <a:spLocks noGrp="1"/>
          </p:cNvSpPr>
          <p:nvPr>
            <p:ph type="title"/>
          </p:nvPr>
        </p:nvSpPr>
        <p:spPr/>
        <p:txBody>
          <a:bodyPr/>
          <a:lstStyle/>
          <a:p>
            <a:r>
              <a:rPr lang="en-CA" dirty="0"/>
              <a:t>Adopting our Locate Model to my Life</a:t>
            </a:r>
          </a:p>
        </p:txBody>
      </p:sp>
      <p:sp>
        <p:nvSpPr>
          <p:cNvPr id="3" name="Content Placeholder 2">
            <a:extLst>
              <a:ext uri="{FF2B5EF4-FFF2-40B4-BE49-F238E27FC236}">
                <a16:creationId xmlns:a16="http://schemas.microsoft.com/office/drawing/2014/main" id="{1A4011F9-02B5-43DF-A6C8-4992038CE7CF}"/>
              </a:ext>
            </a:extLst>
          </p:cNvPr>
          <p:cNvSpPr>
            <a:spLocks noGrp="1"/>
          </p:cNvSpPr>
          <p:nvPr>
            <p:ph idx="1"/>
          </p:nvPr>
        </p:nvSpPr>
        <p:spPr/>
        <p:txBody>
          <a:bodyPr>
            <a:normAutofit/>
          </a:bodyPr>
          <a:lstStyle/>
          <a:p>
            <a:pPr marL="0" indent="0">
              <a:buNone/>
            </a:pPr>
            <a:endParaRPr lang="en-CA" dirty="0"/>
          </a:p>
          <a:p>
            <a:pPr marL="0" indent="0">
              <a:buNone/>
            </a:pPr>
            <a:r>
              <a:rPr lang="en-CA" dirty="0"/>
              <a:t>Family Experiment</a:t>
            </a:r>
          </a:p>
          <a:p>
            <a:pPr marL="342900" indent="-342900"/>
            <a:endParaRPr lang="en-CA" dirty="0"/>
          </a:p>
          <a:p>
            <a:pPr marL="342900" indent="-342900"/>
            <a:r>
              <a:rPr lang="en-CA" dirty="0"/>
              <a:t>Hockey Schedule</a:t>
            </a:r>
          </a:p>
        </p:txBody>
      </p:sp>
      <p:pic>
        <p:nvPicPr>
          <p:cNvPr id="8194" name="Picture 2" descr="Image result for toddler writing">
            <a:extLst>
              <a:ext uri="{FF2B5EF4-FFF2-40B4-BE49-F238E27FC236}">
                <a16:creationId xmlns:a16="http://schemas.microsoft.com/office/drawing/2014/main" id="{9B647892-7138-4C3B-8323-6C522CFE8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2945" y="2133600"/>
            <a:ext cx="7461674" cy="4267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89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83135-7E77-4F9B-B061-8F52EA537C1A}"/>
              </a:ext>
            </a:extLst>
          </p:cNvPr>
          <p:cNvSpPr>
            <a:spLocks noGrp="1"/>
          </p:cNvSpPr>
          <p:nvPr>
            <p:ph type="title"/>
          </p:nvPr>
        </p:nvSpPr>
        <p:spPr/>
        <p:txBody>
          <a:bodyPr/>
          <a:lstStyle/>
          <a:p>
            <a:r>
              <a:rPr lang="en-CA" dirty="0"/>
              <a:t>Adopting our Locate Model to my Life</a:t>
            </a:r>
          </a:p>
        </p:txBody>
      </p:sp>
      <p:sp>
        <p:nvSpPr>
          <p:cNvPr id="3" name="Content Placeholder 2">
            <a:extLst>
              <a:ext uri="{FF2B5EF4-FFF2-40B4-BE49-F238E27FC236}">
                <a16:creationId xmlns:a16="http://schemas.microsoft.com/office/drawing/2014/main" id="{1A4011F9-02B5-43DF-A6C8-4992038CE7CF}"/>
              </a:ext>
            </a:extLst>
          </p:cNvPr>
          <p:cNvSpPr>
            <a:spLocks noGrp="1"/>
          </p:cNvSpPr>
          <p:nvPr>
            <p:ph idx="1"/>
          </p:nvPr>
        </p:nvSpPr>
        <p:spPr/>
        <p:txBody>
          <a:bodyPr>
            <a:normAutofit/>
          </a:bodyPr>
          <a:lstStyle/>
          <a:p>
            <a:pPr marL="0" indent="0">
              <a:buNone/>
            </a:pPr>
            <a:endParaRPr lang="en-CA" dirty="0"/>
          </a:p>
          <a:p>
            <a:pPr marL="0" indent="0">
              <a:buNone/>
            </a:pPr>
            <a:r>
              <a:rPr lang="en-CA" dirty="0"/>
              <a:t>Family Experiment</a:t>
            </a:r>
          </a:p>
          <a:p>
            <a:pPr marL="342900" indent="-342900"/>
            <a:endParaRPr lang="en-CA" dirty="0"/>
          </a:p>
          <a:p>
            <a:pPr marL="342900" indent="-342900"/>
            <a:r>
              <a:rPr lang="en-CA" dirty="0"/>
              <a:t>Snow Man</a:t>
            </a:r>
          </a:p>
        </p:txBody>
      </p:sp>
      <p:pic>
        <p:nvPicPr>
          <p:cNvPr id="10252" name="Picture 12" descr="Image result for melted snowman">
            <a:extLst>
              <a:ext uri="{FF2B5EF4-FFF2-40B4-BE49-F238E27FC236}">
                <a16:creationId xmlns:a16="http://schemas.microsoft.com/office/drawing/2014/main" id="{8E0BBE7B-11C7-4FD6-A77C-54798F98B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5412" y="2222401"/>
            <a:ext cx="4562474" cy="3949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96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0F249165-F638-412C-8E0A-DFB7045CA2E0}">
  <ds:schemaRefs>
    <ds:schemaRef ds:uri="http://schemas.microsoft.com/office/2006/metadata/properties"/>
    <ds:schemaRef ds:uri="4873beb7-5857-4685-be1f-d57550cc96cc"/>
    <ds:schemaRef ds:uri="http://schemas.openxmlformats.org/package/2006/metadata/core-properties"/>
    <ds:schemaRef ds:uri="http://purl.org/dc/terms/"/>
    <ds:schemaRef ds:uri="http://purl.org/dc/dcmitype/"/>
    <ds:schemaRef ds:uri="http://schemas.microsoft.com/office/2006/documentManagement/types"/>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1181</TotalTime>
  <Words>738</Words>
  <Application>Microsoft Office PowerPoint</Application>
  <PresentationFormat>Custom</PresentationFormat>
  <Paragraphs>142</Paragraphs>
  <Slides>19</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Euphemia</vt:lpstr>
      <vt:lpstr>Serenity 16x9</vt:lpstr>
      <vt:lpstr>The Future of Damage Prevention</vt:lpstr>
      <vt:lpstr>What Does the Future Hold?</vt:lpstr>
      <vt:lpstr>PowerPoint Presentation</vt:lpstr>
      <vt:lpstr>Is the system broken?</vt:lpstr>
      <vt:lpstr>How can we test our current model?</vt:lpstr>
      <vt:lpstr>PowerPoint Presentation</vt:lpstr>
      <vt:lpstr>Adopting our Locate Model to my Life</vt:lpstr>
      <vt:lpstr>Adopting our Locate Model to my Life</vt:lpstr>
      <vt:lpstr>Adopting our Locate Model to my Life</vt:lpstr>
      <vt:lpstr>Adopting our Locate Model to my Life</vt:lpstr>
      <vt:lpstr>Adopting our Locate Model to my Life</vt:lpstr>
      <vt:lpstr>Locator Paradox</vt:lpstr>
      <vt:lpstr>Not Scalable</vt:lpstr>
      <vt:lpstr>How my family fixed it….</vt:lpstr>
      <vt:lpstr>Enough with the bad data!</vt:lpstr>
      <vt:lpstr>PowerPoint Presentation</vt:lpstr>
      <vt:lpstr>Locator Images</vt:lpstr>
      <vt:lpstr>Utility Mapping</vt:lpstr>
      <vt:lpstr>What does the future look like?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Keith Begley</dc:creator>
  <cp:lastModifiedBy>Kris Philpott</cp:lastModifiedBy>
  <cp:revision>56</cp:revision>
  <dcterms:created xsi:type="dcterms:W3CDTF">2018-01-05T00:47:48Z</dcterms:created>
  <dcterms:modified xsi:type="dcterms:W3CDTF">2018-02-06T03:31:07Z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